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4"/>
  </p:notesMasterIdLst>
  <p:sldIdLst>
    <p:sldId id="504" r:id="rId2"/>
    <p:sldId id="538" r:id="rId3"/>
    <p:sldId id="378" r:id="rId4"/>
    <p:sldId id="377" r:id="rId5"/>
    <p:sldId id="419" r:id="rId6"/>
    <p:sldId id="511" r:id="rId7"/>
    <p:sldId id="312" r:id="rId8"/>
    <p:sldId id="261" r:id="rId9"/>
    <p:sldId id="510" r:id="rId10"/>
    <p:sldId id="318" r:id="rId11"/>
    <p:sldId id="297" r:id="rId12"/>
    <p:sldId id="298" r:id="rId13"/>
    <p:sldId id="299" r:id="rId14"/>
    <p:sldId id="300" r:id="rId15"/>
    <p:sldId id="539" r:id="rId16"/>
    <p:sldId id="506" r:id="rId17"/>
    <p:sldId id="507" r:id="rId18"/>
    <p:sldId id="472" r:id="rId19"/>
    <p:sldId id="473" r:id="rId20"/>
    <p:sldId id="474" r:id="rId21"/>
    <p:sldId id="379" r:id="rId22"/>
    <p:sldId id="533" r:id="rId23"/>
    <p:sldId id="531" r:id="rId24"/>
    <p:sldId id="534" r:id="rId25"/>
    <p:sldId id="525" r:id="rId26"/>
    <p:sldId id="528" r:id="rId27"/>
    <p:sldId id="530" r:id="rId28"/>
    <p:sldId id="536" r:id="rId29"/>
    <p:sldId id="537" r:id="rId30"/>
    <p:sldId id="514" r:id="rId31"/>
    <p:sldId id="498" r:id="rId32"/>
    <p:sldId id="432" r:id="rId33"/>
    <p:sldId id="499" r:id="rId34"/>
    <p:sldId id="513" r:id="rId35"/>
    <p:sldId id="540" r:id="rId36"/>
    <p:sldId id="268" r:id="rId37"/>
    <p:sldId id="270" r:id="rId38"/>
    <p:sldId id="420" r:id="rId39"/>
    <p:sldId id="421" r:id="rId40"/>
    <p:sldId id="422" r:id="rId41"/>
    <p:sldId id="423" r:id="rId42"/>
    <p:sldId id="427" r:id="rId43"/>
    <p:sldId id="515" r:id="rId44"/>
    <p:sldId id="503" r:id="rId45"/>
    <p:sldId id="541" r:id="rId46"/>
    <p:sldId id="505" r:id="rId47"/>
    <p:sldId id="516" r:id="rId48"/>
    <p:sldId id="542" r:id="rId49"/>
    <p:sldId id="508" r:id="rId50"/>
    <p:sldId id="517" r:id="rId51"/>
    <p:sldId id="509" r:id="rId52"/>
    <p:sldId id="500" r:id="rId5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405"/>
  </p:normalViewPr>
  <p:slideViewPr>
    <p:cSldViewPr snapToGrid="0" snapToObjects="1">
      <p:cViewPr varScale="1">
        <p:scale>
          <a:sx n="127" d="100"/>
          <a:sy n="127" d="100"/>
        </p:scale>
        <p:origin x="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949997-BF20-AE40-A160-699847DCDA0C}" type="datetimeFigureOut">
              <a:rPr lang="fr-FR" smtClean="0"/>
              <a:t>22/09/2021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547440-A363-4843-8EE1-E772952285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5099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70826-4402-4953-A94E-9ECA838E90F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48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BMS:</a:t>
            </a:r>
            <a:r>
              <a:rPr lang="fr-FR" baseline="0" dirty="0"/>
              <a:t> </a:t>
            </a:r>
            <a:r>
              <a:rPr lang="en-US" dirty="0"/>
              <a:t>At</a:t>
            </a:r>
            <a:r>
              <a:rPr lang="en-US" baseline="0" dirty="0"/>
              <a:t> the source! Edition of </a:t>
            </a:r>
            <a:r>
              <a:rPr lang="en-US" baseline="0" dirty="0" err="1"/>
              <a:t>fieldbooks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Agtrials</a:t>
            </a:r>
            <a:r>
              <a:rPr lang="fr-FR" dirty="0"/>
              <a:t>=</a:t>
            </a:r>
            <a:r>
              <a:rPr lang="fr-FR" baseline="0" dirty="0"/>
              <a:t> </a:t>
            </a:r>
            <a:r>
              <a:rPr lang="fr-FR" baseline="0" dirty="0" err="1"/>
              <a:t>env</a:t>
            </a:r>
            <a:r>
              <a:rPr lang="fr-FR" baseline="0" dirty="0"/>
              <a:t> 30 000 CO </a:t>
            </a:r>
            <a:r>
              <a:rPr lang="fr-FR" baseline="0" dirty="0" err="1"/>
              <a:t>annotated</a:t>
            </a:r>
            <a:r>
              <a:rPr lang="fr-FR" baseline="0" dirty="0"/>
              <a:t> trials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70826-4402-4953-A94E-9ECA838E90F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26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D332C-8598-3346-AC55-CE775FAE58AA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3658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- Version 2">
    <p:bg>
      <p:bgPr>
        <a:solidFill>
          <a:srgbClr val="00A3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F33C8C-4663-47F8-AAC2-AA7669DF2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272218"/>
            <a:ext cx="1546667" cy="4177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05A067-B49C-4F11-A938-80BC29FEE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2837638"/>
            <a:ext cx="4076190" cy="27904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5A9449-A06C-4EA1-A540-CB2DC3C493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15" y="2825325"/>
            <a:ext cx="314286" cy="4285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9A26A8-F041-4097-AF69-174D33070FC9}"/>
              </a:ext>
            </a:extLst>
          </p:cNvPr>
          <p:cNvSpPr/>
          <p:nvPr userDrawn="1"/>
        </p:nvSpPr>
        <p:spPr>
          <a:xfrm>
            <a:off x="0" y="5994603"/>
            <a:ext cx="12192000" cy="864524"/>
          </a:xfrm>
          <a:prstGeom prst="rect">
            <a:avLst/>
          </a:prstGeom>
          <a:solidFill>
            <a:srgbClr val="00A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5AA71-3F4D-4E9E-BA5E-688B6C5A5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43" y="2767207"/>
            <a:ext cx="9144000" cy="105770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FontTx/>
              <a:buNone/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4FC2D0F-6FA4-4470-9D28-7A0490629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843" y="3634445"/>
            <a:ext cx="9144000" cy="6549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059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8429" y="365132"/>
            <a:ext cx="1755371" cy="5811839"/>
          </a:xfrm>
          <a:prstGeom prst="rect">
            <a:avLst/>
          </a:prstGeom>
        </p:spPr>
        <p:txBody>
          <a:bodyPr vert="eaVert"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10" y="365132"/>
            <a:ext cx="8241047" cy="58118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0C85A8C-AE66-4CB1-AC77-8A0677F197D5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 rot="5400000">
            <a:off x="6626017" y="2818371"/>
            <a:ext cx="5811839" cy="9053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469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Page intermédi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920241"/>
            <a:ext cx="12192000" cy="1057708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161463"/>
            <a:ext cx="9144000" cy="1684857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E57B625-B1D4-E14D-8834-1E56D2F8F1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6187"/>
            <a:ext cx="200025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421599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03445" y="1916833"/>
            <a:ext cx="10363200" cy="648072"/>
          </a:xfrm>
        </p:spPr>
        <p:txBody>
          <a:bodyPr anchor="t"/>
          <a:lstStyle>
            <a:lvl1pPr algn="l">
              <a:defRPr sz="2400" b="1" cap="all"/>
            </a:lvl1pPr>
          </a:lstStyle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07435" y="3429000"/>
            <a:ext cx="10561173" cy="25922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Espace réservé du numéro de diapositive 4"/>
          <p:cNvSpPr>
            <a:spLocks noGrp="1"/>
          </p:cNvSpPr>
          <p:nvPr>
            <p:ph type="sldNum" sz="quarter" idx="11"/>
          </p:nvPr>
        </p:nvSpPr>
        <p:spPr>
          <a:xfrm>
            <a:off x="9347200" y="6381334"/>
            <a:ext cx="2844800" cy="216023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4F2FB34B-B982-584C-87D1-A762E7D52625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  <p:grpSp>
        <p:nvGrpSpPr>
          <p:cNvPr id="6" name="Grouper 5"/>
          <p:cNvGrpSpPr/>
          <p:nvPr userDrawn="1"/>
        </p:nvGrpSpPr>
        <p:grpSpPr>
          <a:xfrm>
            <a:off x="3215680" y="2604505"/>
            <a:ext cx="8976320" cy="752475"/>
            <a:chOff x="2411760" y="2604504"/>
            <a:chExt cx="6732240" cy="752475"/>
          </a:xfrm>
        </p:grpSpPr>
        <p:pic>
          <p:nvPicPr>
            <p:cNvPr id="7" name="Picture 4"/>
            <p:cNvPicPr>
              <a:picLocks noChangeAspect="1" noChangeArrowheads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951155" y="2604504"/>
              <a:ext cx="1192845" cy="752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46" name="Picture 2" descr="ésultat de recherche d'images pour &quot;big data&quot;"/>
            <p:cNvPicPr>
              <a:picLocks noChangeAspect="1" noChangeArrowheads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411760" y="2604504"/>
              <a:ext cx="2121024" cy="752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ttps://inra-dam-front-resources-cdn.brainsonic.com/ressources/afile/162073-99714-picture_original-2131-0"/>
            <p:cNvPicPr>
              <a:picLocks noChangeAspect="1" noChangeArrowheads="1"/>
            </p:cNvPicPr>
            <p:nvPr userDrawn="1"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504318" y="2607796"/>
              <a:ext cx="2160240" cy="745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rbre Gène, Arbre De Vie, Evolution"/>
            <p:cNvPicPr>
              <a:picLocks noChangeAspect="1" noChangeArrowheads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4558" y="2605446"/>
              <a:ext cx="1291818" cy="750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497974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800060" indent="-342882">
              <a:buSzPct val="45000"/>
              <a:buFont typeface="Wingdings" panose="05000000000000000000" pitchFamily="2" charset="2"/>
              <a:buChar char=""/>
              <a:defRPr lang="fr-FR" sz="20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2pPr>
            <a:lvl3pPr>
              <a:defRPr lang="fr-FR" sz="16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3pPr>
            <a:lvl4pPr>
              <a:defRPr lang="fr-FR" sz="14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4pPr>
            <a:lvl5pPr marL="1923955" indent="-171442">
              <a:buFont typeface="Wingdings" panose="05000000000000000000" pitchFamily="2" charset="2"/>
              <a:buChar char="ü"/>
              <a:defRPr lang="fr-FR" sz="12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7" name="Espace réservé du numéro de diapositive 4"/>
          <p:cNvSpPr>
            <a:spLocks noGrp="1"/>
          </p:cNvSpPr>
          <p:nvPr>
            <p:ph type="sldNum" sz="quarter" idx="11"/>
          </p:nvPr>
        </p:nvSpPr>
        <p:spPr>
          <a:xfrm>
            <a:off x="9347200" y="6381334"/>
            <a:ext cx="2844800" cy="216023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4F2FB34B-B982-584C-87D1-A762E7D52625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611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D72F5C4-C7B0-4DC4-859A-A0EF010A9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110" y="149629"/>
            <a:ext cx="10216343" cy="888251"/>
          </a:xfr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583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 marL="800060" indent="-342882">
              <a:buSzPct val="45000"/>
              <a:buFont typeface="Wingdings" panose="05000000000000000000" pitchFamily="2" charset="2"/>
              <a:buChar char="u"/>
              <a:defRPr sz="2400"/>
            </a:lvl2pPr>
            <a:lvl3pPr>
              <a:defRPr sz="2000"/>
            </a:lvl3pPr>
            <a:lvl4pPr>
              <a:defRPr sz="1800"/>
            </a:lvl4pPr>
            <a:lvl5pPr marL="2038249" indent="-285737">
              <a:buFont typeface="Wingdings" panose="05000000000000000000" pitchFamily="2" charset="2"/>
              <a:buChar char="ü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lang="fr-FR" sz="2400" b="1" kern="1200" dirty="0" smtClean="0">
                <a:solidFill>
                  <a:srgbClr val="656565"/>
                </a:solidFill>
                <a:latin typeface="+mn-lt"/>
                <a:ea typeface="ＭＳ Ｐゴシック" charset="-128"/>
                <a:cs typeface="+mn-cs"/>
              </a:defRPr>
            </a:lvl2pPr>
            <a:lvl3pPr>
              <a:defRPr sz="2000"/>
            </a:lvl3pPr>
            <a:lvl4pPr>
              <a:defRPr sz="1800"/>
            </a:lvl4pPr>
            <a:lvl5pPr marL="2038249" indent="-285737">
              <a:buFont typeface="Wingdings" panose="05000000000000000000" pitchFamily="2" charset="2"/>
              <a:buChar char="ü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Espace réservé du numéro de diapositive 4"/>
          <p:cNvSpPr>
            <a:spLocks noGrp="1"/>
          </p:cNvSpPr>
          <p:nvPr>
            <p:ph type="sldNum" sz="quarter" idx="11"/>
          </p:nvPr>
        </p:nvSpPr>
        <p:spPr>
          <a:xfrm>
            <a:off x="9347200" y="6381334"/>
            <a:ext cx="2844800" cy="216023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8534B11E-6926-4AED-BE15-6DFFBFCE64FB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9966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onten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719403" y="332656"/>
            <a:ext cx="10871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719400" y="1186497"/>
            <a:ext cx="10871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marR="0" lvl="0" indent="-45718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bel"/>
              <a:buChar char="•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1219170" marR="0" lvl="1" indent="-431789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828754" marR="0" lvl="2" indent="-431789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2438339" marR="0" lvl="3" indent="-431789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3047924" marR="0" lvl="4" indent="-431789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3657509" marR="0" lvl="5" indent="-431789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3178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3178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3178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ime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fr-FR" dirty="0"/>
          </a:p>
          <a:p>
            <a:pPr lvl="1"/>
            <a:endParaRPr lang="fr-FR" dirty="0"/>
          </a:p>
          <a:p>
            <a:pPr lvl="2"/>
            <a:endParaRPr lang="fr-FR" dirty="0"/>
          </a:p>
          <a:p>
            <a:pPr lvl="3"/>
            <a:endParaRPr lang="fr-FR" dirty="0"/>
          </a:p>
          <a:p>
            <a:pPr lvl="4"/>
            <a:endParaRPr dirty="0"/>
          </a:p>
        </p:txBody>
      </p:sp>
      <p:pic>
        <p:nvPicPr>
          <p:cNvPr id="16" name="Google Shape;16;p4"/>
          <p:cNvPicPr preferRelativeResize="0"/>
          <p:nvPr/>
        </p:nvPicPr>
        <p:blipFill rotWithShape="1">
          <a:blip r:embed="rId2">
            <a:alphaModFix/>
          </a:blip>
          <a:srcRect r="64019" b="10"/>
          <a:stretch/>
        </p:blipFill>
        <p:spPr>
          <a:xfrm>
            <a:off x="11263933" y="6097033"/>
            <a:ext cx="858651" cy="59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7467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64809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9360363" y="6597352"/>
            <a:ext cx="2844800" cy="288032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r>
              <a:rPr lang="fr-FR"/>
              <a:t>18 September 2018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>
          <a:xfrm>
            <a:off x="9347200" y="6381330"/>
            <a:ext cx="2844800" cy="216023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8534B11E-6926-4AED-BE15-6DFFBFCE64FB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583924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>
            <a:spLocks noGrp="1"/>
          </p:cNvSpPr>
          <p:nvPr>
            <p:ph type="title" hasCustomPrompt="1"/>
          </p:nvPr>
        </p:nvSpPr>
        <p:spPr>
          <a:xfrm>
            <a:off x="614714" y="170123"/>
            <a:ext cx="10940348" cy="78555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1">
                <a:solidFill>
                  <a:srgbClr val="003580"/>
                </a:solidFill>
                <a:latin typeface="Arial Narrow" pitchFamily="34" charset="0"/>
                <a:cs typeface="Calibri" pitchFamily="34" charset="0"/>
              </a:defRPr>
            </a:lvl1pPr>
          </a:lstStyle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14714" y="1382124"/>
            <a:ext cx="10939333" cy="4784761"/>
          </a:xfrm>
          <a:prstGeom prst="rect">
            <a:avLst/>
          </a:prstGeom>
        </p:spPr>
        <p:txBody>
          <a:bodyPr/>
          <a:lstStyle>
            <a:lvl1pPr marL="0" indent="0">
              <a:buNone/>
              <a:tabLst>
                <a:tab pos="1828800" algn="l"/>
              </a:tabLst>
              <a:defRPr>
                <a:solidFill>
                  <a:schemeClr val="tx1"/>
                </a:solidFill>
                <a:latin typeface="+mj-lt"/>
              </a:defRPr>
            </a:lvl1pPr>
            <a:lvl2pPr indent="0">
              <a:buNone/>
              <a:tabLst>
                <a:tab pos="1828800" algn="l"/>
              </a:tabLst>
              <a:defRPr>
                <a:solidFill>
                  <a:schemeClr val="tx1"/>
                </a:solidFill>
                <a:latin typeface="+mj-lt"/>
              </a:defRPr>
            </a:lvl2pPr>
            <a:lvl3pPr indent="0">
              <a:buNone/>
              <a:tabLst>
                <a:tab pos="1828800" algn="l"/>
              </a:tabLst>
              <a:defRPr>
                <a:solidFill>
                  <a:schemeClr val="tx1"/>
                </a:solidFill>
                <a:latin typeface="+mj-lt"/>
              </a:defRPr>
            </a:lvl3pPr>
            <a:lvl4pPr indent="0">
              <a:buNone/>
              <a:tabLst>
                <a:tab pos="1828800" algn="l"/>
              </a:tabLst>
              <a:defRPr>
                <a:solidFill>
                  <a:schemeClr val="tx1"/>
                </a:solidFill>
                <a:latin typeface="+mj-lt"/>
              </a:defRPr>
            </a:lvl4pPr>
            <a:lvl5pPr indent="0">
              <a:buNone/>
              <a:tabLst>
                <a:tab pos="1828800" algn="l"/>
              </a:tabLst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Text</a:t>
            </a:r>
          </a:p>
          <a:p>
            <a:pPr lvl="0"/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0406240" y="6377472"/>
            <a:ext cx="1785761" cy="480529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 descr="Bioversity FINAL out copy.gi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0679" y="6446075"/>
            <a:ext cx="541347" cy="35391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773080" y="6357450"/>
            <a:ext cx="5418920" cy="18000"/>
          </a:xfrm>
          <a:prstGeom prst="rect">
            <a:avLst/>
          </a:prstGeom>
          <a:gradFill flip="none" rotWithShape="1">
            <a:gsLst>
              <a:gs pos="27000">
                <a:srgbClr val="003580"/>
              </a:gs>
              <a:gs pos="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484487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class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702" y="0"/>
            <a:ext cx="10324834" cy="93031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214" y="1420010"/>
            <a:ext cx="10501303" cy="4124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77E12C6-00F3-439F-A2FE-1D2F0A604A8D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34702" y="858842"/>
            <a:ext cx="10167805" cy="67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393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0406240" y="6377472"/>
            <a:ext cx="1785761" cy="480529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5" name="Picture 4" descr="Bioversity FINAL out copy.gi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0679" y="6446075"/>
            <a:ext cx="541347" cy="353914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6773080" y="6357450"/>
            <a:ext cx="5418920" cy="18000"/>
          </a:xfrm>
          <a:prstGeom prst="rect">
            <a:avLst/>
          </a:prstGeom>
          <a:gradFill flip="none" rotWithShape="1">
            <a:gsLst>
              <a:gs pos="27000">
                <a:srgbClr val="003580"/>
              </a:gs>
              <a:gs pos="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435772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456" y="1440503"/>
            <a:ext cx="10556384" cy="4316503"/>
          </a:xfrm>
          <a:prstGeom prst="rect">
            <a:avLst/>
          </a:prstGeom>
        </p:spPr>
        <p:txBody>
          <a:bodyPr/>
          <a:lstStyle>
            <a:lvl1pPr>
              <a:defRPr sz="2400" b="0"/>
            </a:lvl1pPr>
            <a:lvl2pPr>
              <a:defRPr sz="2200"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40F9627-3E1A-4004-ABFB-AFCBC126E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59" y="0"/>
            <a:ext cx="10314076" cy="88825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A145E71-E6DC-460B-BD9E-537A5B24AA2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45459" y="761484"/>
            <a:ext cx="9837199" cy="67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48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2336" y="1537860"/>
            <a:ext cx="4401589" cy="435133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5996" y="1537860"/>
            <a:ext cx="4401589" cy="435133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F91C4CC-48F8-459E-8260-CB6FFD7E8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192" y="149638"/>
            <a:ext cx="10216343" cy="88825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FD9EB01-BC37-475E-8D86-8ADA8009556E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1122336" y="858842"/>
            <a:ext cx="9837199" cy="67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079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2336" y="1537860"/>
            <a:ext cx="4330297" cy="81759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2336" y="2355454"/>
            <a:ext cx="4330297" cy="336939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04140" y="1537860"/>
            <a:ext cx="4351624" cy="81759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04140" y="2355454"/>
            <a:ext cx="4351624" cy="336939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F8A4CBC-A3CA-47B3-81F3-C727E0427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192" y="149638"/>
            <a:ext cx="10216343" cy="88825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1D175C3-B714-432E-8A1F-D0A82822D0D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1122336" y="858842"/>
            <a:ext cx="9837199" cy="67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534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31F39E2-47D4-4E2A-8889-FBAB04A1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192" y="149638"/>
            <a:ext cx="10216343" cy="88825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616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604" y="581891"/>
            <a:ext cx="4109957" cy="91024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24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581891"/>
            <a:ext cx="6172200" cy="506245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A161D90-8CEB-43C5-B5C5-E16450DD909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1112060" y="1492139"/>
            <a:ext cx="3740501" cy="11014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B498EB6-14FF-4794-BB07-42C86721F09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112060" y="2593571"/>
            <a:ext cx="3740501" cy="30507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235542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581894"/>
            <a:ext cx="6172200" cy="503751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34FCCB7-9322-4303-8EEA-24D510DAF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604" y="581891"/>
            <a:ext cx="4109957" cy="91024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24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902AEB53-71C1-4969-9341-68037EF54F3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1112060" y="1492139"/>
            <a:ext cx="3740501" cy="11014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8FA8FB2-CADF-4B7B-9982-D532987D5500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112060" y="2593571"/>
            <a:ext cx="3740501" cy="30507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484818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660" y="1424048"/>
            <a:ext cx="9713421" cy="4413334"/>
          </a:xfrm>
          <a:prstGeom prst="rect">
            <a:avLst/>
          </a:prstGeom>
        </p:spPr>
        <p:txBody>
          <a:bodyPr vert="eaVert"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40E54DF-C1EA-4882-A6F1-99592839E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192" y="149638"/>
            <a:ext cx="10216343" cy="88825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1A144AD-A97F-4337-A396-D74ADA0CB30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1122336" y="858842"/>
            <a:ext cx="9837199" cy="6790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614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Relationship Id="rId27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3984AF6-CFFF-410E-AD4D-4FAE1D461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140" y="28799"/>
            <a:ext cx="7886700" cy="765405"/>
          </a:xfrm>
          <a:prstGeom prst="rect">
            <a:avLst/>
          </a:prstGeom>
        </p:spPr>
        <p:txBody>
          <a:bodyPr vert="horz" lIns="0" tIns="4680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D6F15B8-BCC4-4139-B523-9F37938B7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9699" y="1068751"/>
            <a:ext cx="11732351" cy="5268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85EF67C-DB3C-4ADC-829F-14D87A8664F8}"/>
              </a:ext>
            </a:extLst>
          </p:cNvPr>
          <p:cNvSpPr txBox="1"/>
          <p:nvPr userDrawn="1"/>
        </p:nvSpPr>
        <p:spPr>
          <a:xfrm>
            <a:off x="9923119" y="6337738"/>
            <a:ext cx="2088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0" dirty="0">
                <a:solidFill>
                  <a:srgbClr val="00A3A6"/>
                </a:solidFill>
                <a:latin typeface="Raleway" panose="020B0503030101060003" pitchFamily="34" charset="0"/>
              </a:rPr>
              <a:t>p. </a:t>
            </a:r>
            <a:fld id="{10B4F56D-375A-4CA4-ABA3-E73F3ECBB440}" type="slidenum">
              <a:rPr lang="fr-FR" sz="1200" b="0" smtClean="0">
                <a:solidFill>
                  <a:srgbClr val="00A3A6"/>
                </a:solidFill>
                <a:latin typeface="Raleway" panose="020B0503030101060003" pitchFamily="34" charset="0"/>
              </a:rPr>
              <a:pPr algn="r"/>
              <a:t>‹N°›</a:t>
            </a:fld>
            <a:endParaRPr lang="fr-FR" sz="1200" b="0" dirty="0">
              <a:solidFill>
                <a:srgbClr val="00A3A6"/>
              </a:solidFill>
              <a:latin typeface="Raleway" panose="020B0503030101060003" pitchFamily="34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31A273F-8B3B-4FFA-A6A7-5A556F5FD6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57"/>
          <a:stretch/>
        </p:blipFill>
        <p:spPr>
          <a:xfrm>
            <a:off x="0" y="6076187"/>
            <a:ext cx="1142999" cy="80010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DB30FD33-E435-4A46-B168-E07C4F5FE24A}"/>
              </a:ext>
            </a:extLst>
          </p:cNvPr>
          <p:cNvSpPr txBox="1"/>
          <p:nvPr userDrawn="1"/>
        </p:nvSpPr>
        <p:spPr>
          <a:xfrm>
            <a:off x="1142999" y="6350734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err="1">
                <a:solidFill>
                  <a:srgbClr val="275662"/>
                </a:solidFill>
                <a:latin typeface="+mn-lt"/>
              </a:rPr>
              <a:t>Plant</a:t>
            </a:r>
            <a:r>
              <a:rPr lang="it-IT" sz="1000" dirty="0">
                <a:solidFill>
                  <a:srgbClr val="275662"/>
                </a:solidFill>
                <a:latin typeface="+mn-lt"/>
              </a:rPr>
              <a:t> Data </a:t>
            </a:r>
            <a:r>
              <a:rPr lang="it-IT" sz="1000" dirty="0" err="1">
                <a:solidFill>
                  <a:srgbClr val="275662"/>
                </a:solidFill>
                <a:latin typeface="+mn-lt"/>
              </a:rPr>
              <a:t>Managment</a:t>
            </a:r>
            <a:r>
              <a:rPr lang="it-IT" sz="1000" dirty="0">
                <a:solidFill>
                  <a:srgbClr val="275662"/>
                </a:solidFill>
                <a:latin typeface="+mn-lt"/>
              </a:rPr>
              <a:t> for </a:t>
            </a:r>
            <a:r>
              <a:rPr lang="it-IT" sz="1000" dirty="0" err="1">
                <a:solidFill>
                  <a:srgbClr val="275662"/>
                </a:solidFill>
                <a:latin typeface="+mn-lt"/>
              </a:rPr>
              <a:t>Phenotyping</a:t>
            </a:r>
            <a:r>
              <a:rPr lang="it-IT" sz="1000" dirty="0">
                <a:solidFill>
                  <a:srgbClr val="275662"/>
                </a:solidFill>
                <a:latin typeface="+mn-lt"/>
              </a:rPr>
              <a:t> </a:t>
            </a:r>
            <a:r>
              <a:rPr lang="it-IT" sz="1000" dirty="0" err="1">
                <a:solidFill>
                  <a:srgbClr val="275662"/>
                </a:solidFill>
                <a:latin typeface="+mn-lt"/>
              </a:rPr>
              <a:t>Experiments</a:t>
            </a:r>
            <a:endParaRPr lang="fr-FR" sz="1000" dirty="0">
              <a:solidFill>
                <a:srgbClr val="275662"/>
              </a:solidFill>
              <a:latin typeface="+mn-lt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EB41401-1E18-450D-B56F-5BE5E627703C}"/>
              </a:ext>
            </a:extLst>
          </p:cNvPr>
          <p:cNvSpPr txBox="1"/>
          <p:nvPr userDrawn="1"/>
        </p:nvSpPr>
        <p:spPr>
          <a:xfrm>
            <a:off x="1142999" y="6533137"/>
            <a:ext cx="6716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00A3A6"/>
                </a:solidFill>
                <a:latin typeface="+mj-lt"/>
              </a:rPr>
              <a:t>17 </a:t>
            </a:r>
            <a:r>
              <a:rPr lang="fr-FR" sz="1000" dirty="0" err="1">
                <a:solidFill>
                  <a:srgbClr val="00A3A6"/>
                </a:solidFill>
                <a:latin typeface="+mj-lt"/>
              </a:rPr>
              <a:t>Dec</a:t>
            </a:r>
            <a:r>
              <a:rPr lang="fr-FR" sz="1000" dirty="0">
                <a:solidFill>
                  <a:srgbClr val="00A3A6"/>
                </a:solidFill>
                <a:latin typeface="+mj-lt"/>
              </a:rPr>
              <a:t> 2020 / </a:t>
            </a:r>
            <a:r>
              <a:rPr lang="fr-FR" sz="1000" dirty="0" err="1">
                <a:solidFill>
                  <a:srgbClr val="00A3A6"/>
                </a:solidFill>
                <a:latin typeface="+mj-lt"/>
              </a:rPr>
              <a:t>webinar</a:t>
            </a:r>
            <a:r>
              <a:rPr lang="fr-FR" sz="1000" dirty="0">
                <a:solidFill>
                  <a:srgbClr val="00A3A6"/>
                </a:solidFill>
                <a:latin typeface="+mj-lt"/>
              </a:rPr>
              <a:t> / Cyril Pommier</a:t>
            </a:r>
          </a:p>
        </p:txBody>
      </p:sp>
      <p:pic>
        <p:nvPicPr>
          <p:cNvPr id="8" name="Image 7" descr="logoURGI_422X295.png">
            <a:extLst>
              <a:ext uri="{FF2B5EF4-FFF2-40B4-BE49-F238E27FC236}">
                <a16:creationId xmlns:a16="http://schemas.microsoft.com/office/drawing/2014/main" id="{857EA0A9-36CA-8049-8C73-F5B448847D28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09863" y="1"/>
            <a:ext cx="582137" cy="36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B404FF3-58B3-6345-83FE-0764E91296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184" y="0"/>
            <a:ext cx="586166" cy="44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mphasis Logo">
            <a:extLst>
              <a:ext uri="{FF2B5EF4-FFF2-40B4-BE49-F238E27FC236}">
                <a16:creationId xmlns:a16="http://schemas.microsoft.com/office/drawing/2014/main" id="{A5265590-622D-2E41-9EFE-9B881F5C10F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619" y="386677"/>
            <a:ext cx="1185631" cy="16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oogle Shape;430;p41" descr="http://www.cropontology.org/images/Crop_Ontology_logo.png">
            <a:extLst>
              <a:ext uri="{FF2B5EF4-FFF2-40B4-BE49-F238E27FC236}">
                <a16:creationId xmlns:a16="http://schemas.microsoft.com/office/drawing/2014/main" id="{1A77595E-D0D5-0845-B5D3-F9352CA2D142}"/>
              </a:ext>
            </a:extLst>
          </p:cNvPr>
          <p:cNvPicPr preferRelativeResize="0">
            <a:picLocks noChangeAspect="1" noChangeArrowheads="1"/>
          </p:cNvPicPr>
          <p:nvPr userDrawn="1"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26845" y="494515"/>
            <a:ext cx="966035" cy="34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962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marL="457200" indent="-457200" algn="l" defTabSz="914400" rtl="0" eaLnBrk="1" latinLnBrk="0" hangingPunct="1">
        <a:lnSpc>
          <a:spcPct val="90000"/>
        </a:lnSpc>
        <a:spcBef>
          <a:spcPct val="0"/>
        </a:spcBef>
        <a:buFontTx/>
        <a:buBlip>
          <a:blip r:embed="rId27"/>
        </a:buBlip>
        <a:defRPr sz="3000" b="1" kern="1200">
          <a:solidFill>
            <a:srgbClr val="00A3A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kern="1200">
          <a:solidFill>
            <a:srgbClr val="00A3A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7" Type="http://schemas.openxmlformats.org/officeDocument/2006/relationships/image" Target="../media/image74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3.png"/><Relationship Id="rId5" Type="http://schemas.openxmlformats.org/officeDocument/2006/relationships/image" Target="../media/image36.png"/><Relationship Id="rId4" Type="http://schemas.openxmlformats.org/officeDocument/2006/relationships/image" Target="../media/image7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7" Type="http://schemas.openxmlformats.org/officeDocument/2006/relationships/image" Target="../media/image79.jp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3.png"/><Relationship Id="rId5" Type="http://schemas.openxmlformats.org/officeDocument/2006/relationships/image" Target="../media/image78.png"/><Relationship Id="rId4" Type="http://schemas.openxmlformats.org/officeDocument/2006/relationships/image" Target="../media/image7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www.cropontology.org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hyperlink" Target="https://urgi.versailles.inra.fr/ontologyportal#termIdentifier=CO_357" TargetMode="Externa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hyperlink" Target="https://urgi.versailles.inra.fr/ontologyportal#termIdentifier=CO_357:0000019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4.png"/><Relationship Id="rId3" Type="http://schemas.openxmlformats.org/officeDocument/2006/relationships/hyperlink" Target="http://www.cropontology.org/" TargetMode="External"/><Relationship Id="rId7" Type="http://schemas.openxmlformats.org/officeDocument/2006/relationships/image" Target="../media/image110.jpg"/><Relationship Id="rId12" Type="http://schemas.openxmlformats.org/officeDocument/2006/relationships/image" Target="../media/image113.jpg"/><Relationship Id="rId17" Type="http://schemas.openxmlformats.org/officeDocument/2006/relationships/image" Target="../media/image117.tiff"/><Relationship Id="rId2" Type="http://schemas.openxmlformats.org/officeDocument/2006/relationships/image" Target="../media/image106.PNG"/><Relationship Id="rId16" Type="http://schemas.openxmlformats.org/officeDocument/2006/relationships/image" Target="../media/image116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9.png"/><Relationship Id="rId11" Type="http://schemas.openxmlformats.org/officeDocument/2006/relationships/image" Target="../media/image80.png"/><Relationship Id="rId5" Type="http://schemas.openxmlformats.org/officeDocument/2006/relationships/image" Target="../media/image108.png"/><Relationship Id="rId15" Type="http://schemas.openxmlformats.org/officeDocument/2006/relationships/image" Target="../media/image115.png"/><Relationship Id="rId10" Type="http://schemas.openxmlformats.org/officeDocument/2006/relationships/image" Target="../media/image34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hyperlink" Target="https://urgi.versailles.inra.fr/ontologyportal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5454/3EDMCP" TargetMode="Externa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ropontology.org/ontology/CO_321/Whea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hyperlink" Target="https://urgi.versailles.inra.fr/ontology#termIdentifier=WIPO:0000001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emf"/><Relationship Id="rId3" Type="http://schemas.openxmlformats.org/officeDocument/2006/relationships/hyperlink" Target="https://urgi.versailles.inra.fr/ontologyportal.do#termIdentifier=CO_357" TargetMode="External"/><Relationship Id="rId7" Type="http://schemas.openxmlformats.org/officeDocument/2006/relationships/hyperlink" Target="https://fairsharing.org/bsg-s001136/" TargetMode="External"/><Relationship Id="rId2" Type="http://schemas.openxmlformats.org/officeDocument/2006/relationships/hyperlink" Target="https://doi.org/10.15454/3EDMCP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agroportal.lirmm.fr/ontologies/CO_357" TargetMode="External"/><Relationship Id="rId5" Type="http://schemas.openxmlformats.org/officeDocument/2006/relationships/hyperlink" Target="https://www.ebi.ac.uk/ols/ontologies/co_357" TargetMode="External"/><Relationship Id="rId4" Type="http://schemas.openxmlformats.org/officeDocument/2006/relationships/hyperlink" Target="http://www.cropontology.org/ontology/CO_357/Woody%20Plant%20Ontology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6.inra.fr/soere-tempo_eng/" TargetMode="Externa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4.tiff"/><Relationship Id="rId4" Type="http://schemas.openxmlformats.org/officeDocument/2006/relationships/image" Target="../media/image23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forgemia.inra.fr/urgi-is/ontologies/raw/develop/Tree/WoodyPlantOntology.xls" TargetMode="External"/><Relationship Id="rId2" Type="http://schemas.openxmlformats.org/officeDocument/2006/relationships/hyperlink" Target="http://www.cropontology.org/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Planteome/ibp-wheat-traits/issues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brapi.org/brapps" TargetMode="External"/><Relationship Id="rId2" Type="http://schemas.openxmlformats.org/officeDocument/2006/relationships/hyperlink" Target="https://urgi.versailles.inra.fr/ephesis/ephesis/ontologyportal.do#termIdentifier=CO_357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ropontology.org/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26" Type="http://schemas.openxmlformats.org/officeDocument/2006/relationships/image" Target="../media/image57.tiff"/><Relationship Id="rId3" Type="http://schemas.openxmlformats.org/officeDocument/2006/relationships/image" Target="../media/image38.png"/><Relationship Id="rId21" Type="http://schemas.openxmlformats.org/officeDocument/2006/relationships/image" Target="../media/image53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6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24" Type="http://schemas.openxmlformats.org/officeDocument/2006/relationships/image" Target="../media/image36.png"/><Relationship Id="rId5" Type="http://schemas.openxmlformats.org/officeDocument/2006/relationships/image" Target="../media/image35.png"/><Relationship Id="rId15" Type="http://schemas.openxmlformats.org/officeDocument/2006/relationships/image" Target="../media/image48.png"/><Relationship Id="rId23" Type="http://schemas.openxmlformats.org/officeDocument/2006/relationships/image" Target="../media/image55.png"/><Relationship Id="rId28" Type="http://schemas.openxmlformats.org/officeDocument/2006/relationships/image" Target="../media/image59.png"/><Relationship Id="rId10" Type="http://schemas.openxmlformats.org/officeDocument/2006/relationships/image" Target="../media/image43.png"/><Relationship Id="rId19" Type="http://schemas.openxmlformats.org/officeDocument/2006/relationships/image" Target="../media/image52.jpeg"/><Relationship Id="rId4" Type="http://schemas.openxmlformats.org/officeDocument/2006/relationships/image" Target="../media/image34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4.png"/><Relationship Id="rId27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1EB0512-F4B5-F04C-AE4E-3CAC900D79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Crop ontology</a:t>
            </a:r>
          </a:p>
        </p:txBody>
      </p:sp>
      <p:sp>
        <p:nvSpPr>
          <p:cNvPr id="2" name="Sous-titre 1">
            <a:extLst>
              <a:ext uri="{FF2B5EF4-FFF2-40B4-BE49-F238E27FC236}">
                <a16:creationId xmlns:a16="http://schemas.microsoft.com/office/drawing/2014/main" id="{449D7E6C-8905-D040-88C5-4A45790D30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BE13FC2-F395-DE41-B42E-ACF98963F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33" y="3335608"/>
            <a:ext cx="8564545" cy="153381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1905E8D-411E-104E-A9B1-5C44E4FA3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303" y="4869424"/>
            <a:ext cx="7304175" cy="156253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357AB3D-1B23-CE4D-8C29-81D2268AE16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34646"/>
            <a:ext cx="1460698" cy="51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42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0936" y="-36543"/>
            <a:ext cx="8387102" cy="1143000"/>
          </a:xfrm>
        </p:spPr>
        <p:txBody>
          <a:bodyPr>
            <a:noAutofit/>
          </a:bodyPr>
          <a:lstStyle/>
          <a:p>
            <a:r>
              <a:rPr lang="en-US" sz="3200" dirty="0"/>
              <a:t>A Growing Community Of Practice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23697" y="1178716"/>
            <a:ext cx="3856810" cy="2121097"/>
          </a:xfrm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05952" y="1178717"/>
            <a:ext cx="3856807" cy="2121096"/>
          </a:xfrm>
          <a:prstGeom prst="rect">
            <a:avLst/>
          </a:prstGeom>
        </p:spPr>
      </p:pic>
      <p:pic>
        <p:nvPicPr>
          <p:cNvPr id="10" name="Content Placeholder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23698" y="4016035"/>
            <a:ext cx="3887242" cy="213783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965268" y="4016035"/>
            <a:ext cx="3732770" cy="21378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7F7F7F"/>
                </a:solidFill>
              </a:rPr>
              <a:t>Upload your </a:t>
            </a:r>
            <a:r>
              <a:rPr lang="en-US" sz="2800" dirty="0" err="1">
                <a:solidFill>
                  <a:srgbClr val="7F7F7F"/>
                </a:solidFill>
              </a:rPr>
              <a:t>CoP</a:t>
            </a:r>
            <a:r>
              <a:rPr lang="en-US" sz="2800" dirty="0">
                <a:solidFill>
                  <a:srgbClr val="7F7F7F"/>
                </a:solidFill>
              </a:rPr>
              <a:t> Photo !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653114" y="6096031"/>
            <a:ext cx="868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376092"/>
                </a:solidFill>
                <a:latin typeface="Arial Black"/>
                <a:cs typeface="Arial Black"/>
              </a:rPr>
              <a:t>2018</a:t>
            </a:r>
            <a:endParaRPr lang="en-US" sz="2000" dirty="0">
              <a:latin typeface="Arial Black"/>
              <a:cs typeface="Arial Black"/>
            </a:endParaRPr>
          </a:p>
        </p:txBody>
      </p:sp>
      <p:pic>
        <p:nvPicPr>
          <p:cNvPr id="14" name="Picture 13" descr="Capture d'écran 2017-06-15 16.59.07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285" y="1106457"/>
            <a:ext cx="784918" cy="72447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215680" y="6100839"/>
            <a:ext cx="868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376092"/>
                </a:solidFill>
                <a:latin typeface="Arial Black"/>
                <a:cs typeface="Arial Black"/>
              </a:rPr>
              <a:t>2016</a:t>
            </a:r>
            <a:endParaRPr lang="en-US" sz="2000" dirty="0">
              <a:latin typeface="Arial Black"/>
              <a:cs typeface="Arial Black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509049" y="3348153"/>
            <a:ext cx="8771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376092"/>
                </a:solidFill>
                <a:latin typeface="Arial Black"/>
                <a:cs typeface="Arial Black"/>
              </a:rPr>
              <a:t>2014</a:t>
            </a:r>
            <a:endParaRPr lang="en-US" sz="2000" dirty="0">
              <a:latin typeface="Arial Black"/>
              <a:cs typeface="Arial Black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359693" y="3289343"/>
            <a:ext cx="868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376092"/>
                </a:solidFill>
                <a:latin typeface="Arial Black"/>
                <a:cs typeface="Arial Black"/>
              </a:rPr>
              <a:t>2012</a:t>
            </a:r>
            <a:endParaRPr lang="en-US" sz="2000" dirty="0">
              <a:latin typeface="Arial Black"/>
              <a:cs typeface="Arial Black"/>
            </a:endParaRPr>
          </a:p>
        </p:txBody>
      </p:sp>
      <p:pic>
        <p:nvPicPr>
          <p:cNvPr id="3" name="Picture 2" descr="Capture d'écran 2018-09-23 16.03.31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1915" y="4016036"/>
            <a:ext cx="4547649" cy="214383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2759" y="1982907"/>
            <a:ext cx="995651" cy="1628236"/>
          </a:xfrm>
          <a:prstGeom prst="rect">
            <a:avLst/>
          </a:prstGeom>
        </p:spPr>
      </p:pic>
      <p:pic>
        <p:nvPicPr>
          <p:cNvPr id="19" name="Picture 18" descr="Capture d'écran 2018-09-23 22.34.04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318" y="1"/>
            <a:ext cx="2096682" cy="79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861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15446" y="2493645"/>
            <a:ext cx="79445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Reference Plant Ontologies</a:t>
            </a:r>
          </a:p>
          <a:p>
            <a:pPr algn="ctr"/>
            <a:r>
              <a:rPr lang="en-US" sz="3600" dirty="0"/>
              <a:t>Mapping to species agnostic ontologies</a:t>
            </a:r>
          </a:p>
          <a:p>
            <a:pPr algn="ctr"/>
            <a:r>
              <a:rPr lang="en-US" sz="3600" dirty="0"/>
              <a:t>to expand results of a crop trait search</a:t>
            </a:r>
          </a:p>
        </p:txBody>
      </p:sp>
      <p:pic>
        <p:nvPicPr>
          <p:cNvPr id="3" name="Picture 2" descr="NSF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8925" y="5671622"/>
            <a:ext cx="828613" cy="828613"/>
          </a:xfrm>
          <a:prstGeom prst="rect">
            <a:avLst/>
          </a:prstGeom>
        </p:spPr>
      </p:pic>
      <p:pic>
        <p:nvPicPr>
          <p:cNvPr id="4" name="Picture 3" descr="CO_logo_fond blanc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5447" y="268878"/>
            <a:ext cx="2302717" cy="7908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3841" y="306952"/>
            <a:ext cx="2488591" cy="120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4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Specialized</a:t>
            </a:r>
            <a:r>
              <a:rPr lang="fr-FR" dirty="0"/>
              <a:t> </a:t>
            </a:r>
            <a:r>
              <a:rPr lang="fr-FR" dirty="0" err="1"/>
              <a:t>vocabularies</a:t>
            </a:r>
            <a:endParaRPr lang="en-US" dirty="0"/>
          </a:p>
        </p:txBody>
      </p:sp>
      <p:grpSp>
        <p:nvGrpSpPr>
          <p:cNvPr id="6" name="Group 172"/>
          <p:cNvGrpSpPr/>
          <p:nvPr/>
        </p:nvGrpSpPr>
        <p:grpSpPr>
          <a:xfrm>
            <a:off x="3581400" y="1890562"/>
            <a:ext cx="5029200" cy="3505200"/>
            <a:chOff x="381000" y="4038600"/>
            <a:chExt cx="3769572" cy="2514600"/>
          </a:xfrm>
        </p:grpSpPr>
        <p:grpSp>
          <p:nvGrpSpPr>
            <p:cNvPr id="7" name="Group 176"/>
            <p:cNvGrpSpPr/>
            <p:nvPr/>
          </p:nvGrpSpPr>
          <p:grpSpPr>
            <a:xfrm>
              <a:off x="457200" y="4038600"/>
              <a:ext cx="3693372" cy="2514600"/>
              <a:chOff x="302126" y="228600"/>
              <a:chExt cx="3628577" cy="2667000"/>
            </a:xfrm>
          </p:grpSpPr>
          <p:sp>
            <p:nvSpPr>
              <p:cNvPr id="20" name="Rounded Rectangle 16"/>
              <p:cNvSpPr/>
              <p:nvPr/>
            </p:nvSpPr>
            <p:spPr>
              <a:xfrm>
                <a:off x="302126" y="228600"/>
                <a:ext cx="3628577" cy="2667000"/>
              </a:xfrm>
              <a:prstGeom prst="roundRect">
                <a:avLst>
                  <a:gd name="adj" fmla="val 11690"/>
                </a:avLst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Picture 11"/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6989" y="390236"/>
                <a:ext cx="1122947" cy="9509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</p:grpSp>
        <p:grpSp>
          <p:nvGrpSpPr>
            <p:cNvPr id="8" name="Group 171"/>
            <p:cNvGrpSpPr/>
            <p:nvPr/>
          </p:nvGrpSpPr>
          <p:grpSpPr>
            <a:xfrm>
              <a:off x="381000" y="4190999"/>
              <a:ext cx="3655416" cy="2278348"/>
              <a:chOff x="381000" y="4190999"/>
              <a:chExt cx="3655416" cy="2278348"/>
            </a:xfrm>
          </p:grpSpPr>
          <p:pic>
            <p:nvPicPr>
              <p:cNvPr id="9" name="Picture 5" descr="Wild Strawberry for press 02.jp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85800" y="5715000"/>
                <a:ext cx="609600" cy="746234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3083772" y="5447524"/>
                <a:ext cx="838200" cy="152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Pod Color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752600" y="5447524"/>
                <a:ext cx="1066800" cy="152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Berry Color</a:t>
                </a: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381000" y="5447524"/>
                <a:ext cx="1143000" cy="228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Achene Color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533400" y="5086738"/>
                <a:ext cx="1066800" cy="152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>
                    <a:solidFill>
                      <a:schemeClr val="tx1"/>
                    </a:solidFill>
                  </a:rPr>
                  <a:t>Finger Color</a:t>
                </a:r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4" name="Picture 2" descr="http://image1.masterfile.com/em_w/03/34/76/861-03347692w.jpg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0912" y="4191000"/>
                <a:ext cx="1037260" cy="762000"/>
              </a:xfrm>
              <a:prstGeom prst="rect">
                <a:avLst/>
              </a:prstGeom>
              <a:noFill/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3007572" y="5105400"/>
                <a:ext cx="914400" cy="152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Grain Color</a:t>
                </a:r>
              </a:p>
            </p:txBody>
          </p:sp>
          <p:pic>
            <p:nvPicPr>
              <p:cNvPr id="16" name="Picture 4" descr="Photo showing kernel colors from produced by mobile pieces of DNA.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09056" y="4190999"/>
                <a:ext cx="1219200" cy="882317"/>
              </a:xfrm>
              <a:prstGeom prst="rect">
                <a:avLst/>
              </a:prstGeom>
              <a:noFill/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1752600" y="5086738"/>
                <a:ext cx="1143000" cy="228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Kernel Color</a:t>
                </a:r>
              </a:p>
            </p:txBody>
          </p:sp>
          <p:pic>
            <p:nvPicPr>
              <p:cNvPr id="18" name="Picture 6" descr="http://www.grainam.com/images/grains/green_soybean_pod_image1.jpg"/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91536" y="5638800"/>
                <a:ext cx="944880" cy="787400"/>
              </a:xfrm>
              <a:prstGeom prst="rect">
                <a:avLst/>
              </a:prstGeom>
              <a:noFill/>
            </p:spPr>
          </p:pic>
          <p:pic>
            <p:nvPicPr>
              <p:cNvPr id="19" name="Picture 8" descr="http://kaufmann-mercantile.com/images/heirloom-tomatoes.jpg"/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12172" y="5638800"/>
                <a:ext cx="1219200" cy="830547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2992485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8"/>
          <p:cNvGrpSpPr/>
          <p:nvPr/>
        </p:nvGrpSpPr>
        <p:grpSpPr>
          <a:xfrm rot="5085954">
            <a:off x="3417066" y="768034"/>
            <a:ext cx="2607561" cy="2508676"/>
            <a:chOff x="1278639" y="-104411"/>
            <a:chExt cx="3757181" cy="3611429"/>
          </a:xfrm>
        </p:grpSpPr>
        <p:sp>
          <p:nvSpPr>
            <p:cNvPr id="3" name="Oval 104"/>
            <p:cNvSpPr/>
            <p:nvPr/>
          </p:nvSpPr>
          <p:spPr>
            <a:xfrm rot="19623411">
              <a:off x="1599085" y="325692"/>
              <a:ext cx="3019892" cy="283345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105"/>
            <p:cNvSpPr/>
            <p:nvPr/>
          </p:nvSpPr>
          <p:spPr>
            <a:xfrm rot="19623411">
              <a:off x="1278639" y="-5861"/>
              <a:ext cx="3705048" cy="3504847"/>
            </a:xfrm>
            <a:prstGeom prst="ellipse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117"/>
            <p:cNvGrpSpPr/>
            <p:nvPr/>
          </p:nvGrpSpPr>
          <p:grpSpPr>
            <a:xfrm>
              <a:off x="2120302" y="-104411"/>
              <a:ext cx="2915518" cy="3611429"/>
              <a:chOff x="2120302" y="-104411"/>
              <a:chExt cx="2915518" cy="3611429"/>
            </a:xfrm>
          </p:grpSpPr>
          <p:sp>
            <p:nvSpPr>
              <p:cNvPr id="6" name="Oval 107"/>
              <p:cNvSpPr/>
              <p:nvPr/>
            </p:nvSpPr>
            <p:spPr>
              <a:xfrm rot="19623411">
                <a:off x="2208438" y="879655"/>
                <a:ext cx="1752600" cy="1752600"/>
              </a:xfrm>
              <a:prstGeom prst="ellipse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Arrow Connector 5"/>
              <p:cNvCxnSpPr>
                <a:stCxn id="113" idx="1"/>
                <a:endCxn id="111" idx="5"/>
              </p:cNvCxnSpPr>
              <p:nvPr/>
            </p:nvCxnSpPr>
            <p:spPr>
              <a:xfrm rot="14223411" flipV="1">
                <a:off x="2497208" y="1456253"/>
                <a:ext cx="394074" cy="394074"/>
              </a:xfrm>
              <a:prstGeom prst="curvedConnector3">
                <a:avLst>
                  <a:gd name="adj1" fmla="val 50000"/>
                </a:avLst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Oval 110"/>
              <p:cNvSpPr/>
              <p:nvPr/>
            </p:nvSpPr>
            <p:spPr>
              <a:xfrm rot="19623411">
                <a:off x="2120302" y="1410851"/>
                <a:ext cx="304800" cy="304800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112"/>
              <p:cNvSpPr/>
              <p:nvPr/>
            </p:nvSpPr>
            <p:spPr>
              <a:xfrm rot="19623411">
                <a:off x="2963389" y="1590930"/>
                <a:ext cx="304800" cy="304800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113"/>
              <p:cNvSpPr/>
              <p:nvPr/>
            </p:nvSpPr>
            <p:spPr>
              <a:xfrm rot="19623411">
                <a:off x="3806476" y="1771008"/>
                <a:ext cx="304800" cy="304800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Arrow Connector 23"/>
              <p:cNvCxnSpPr>
                <a:stCxn id="113" idx="5"/>
                <a:endCxn id="114" idx="1"/>
              </p:cNvCxnSpPr>
              <p:nvPr/>
            </p:nvCxnSpPr>
            <p:spPr>
              <a:xfrm rot="14223411" flipH="1">
                <a:off x="3340296" y="1636332"/>
                <a:ext cx="394074" cy="394074"/>
              </a:xfrm>
              <a:prstGeom prst="curvedConnector3">
                <a:avLst>
                  <a:gd name="adj1" fmla="val 50000"/>
                </a:avLst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Oval 115"/>
              <p:cNvSpPr/>
              <p:nvPr/>
            </p:nvSpPr>
            <p:spPr>
              <a:xfrm rot="19623411">
                <a:off x="2164647" y="480970"/>
                <a:ext cx="304799" cy="304800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16"/>
              <p:cNvSpPr/>
              <p:nvPr/>
            </p:nvSpPr>
            <p:spPr>
              <a:xfrm rot="19623411">
                <a:off x="2990104" y="-104411"/>
                <a:ext cx="304799" cy="304800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17"/>
              <p:cNvSpPr/>
              <p:nvPr/>
            </p:nvSpPr>
            <p:spPr>
              <a:xfrm rot="19623411">
                <a:off x="3881322" y="2577609"/>
                <a:ext cx="304800" cy="304800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18"/>
              <p:cNvSpPr/>
              <p:nvPr/>
            </p:nvSpPr>
            <p:spPr>
              <a:xfrm rot="19623411">
                <a:off x="4343283" y="1188664"/>
                <a:ext cx="304800" cy="304800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Straight Arrow Connector 34"/>
              <p:cNvCxnSpPr>
                <a:stCxn id="114" idx="6"/>
                <a:endCxn id="119" idx="1"/>
              </p:cNvCxnSpPr>
              <p:nvPr/>
            </p:nvCxnSpPr>
            <p:spPr>
              <a:xfrm rot="19623411" flipV="1">
                <a:off x="3963202" y="1422605"/>
                <a:ext cx="507013" cy="304553"/>
              </a:xfrm>
              <a:prstGeom prst="curvedConnector4">
                <a:avLst>
                  <a:gd name="adj1" fmla="val 45598"/>
                  <a:gd name="adj2" fmla="val 137247"/>
                </a:avLst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37"/>
              <p:cNvCxnSpPr>
                <a:stCxn id="114" idx="4"/>
                <a:endCxn id="118" idx="0"/>
              </p:cNvCxnSpPr>
              <p:nvPr/>
            </p:nvCxnSpPr>
            <p:spPr>
              <a:xfrm rot="3423411">
                <a:off x="3789894" y="2138796"/>
                <a:ext cx="412810" cy="375824"/>
              </a:xfrm>
              <a:prstGeom prst="curvedConnector3">
                <a:avLst>
                  <a:gd name="adj1" fmla="val 50000"/>
                </a:avLst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40"/>
              <p:cNvCxnSpPr>
                <a:stCxn id="111" idx="0"/>
                <a:endCxn id="117" idx="6"/>
              </p:cNvCxnSpPr>
              <p:nvPr/>
            </p:nvCxnSpPr>
            <p:spPr>
              <a:xfrm rot="16514046">
                <a:off x="1948812" y="229320"/>
                <a:ext cx="1562530" cy="941906"/>
              </a:xfrm>
              <a:prstGeom prst="curvedConnector4">
                <a:avLst>
                  <a:gd name="adj1" fmla="val 41077"/>
                  <a:gd name="adj2" fmla="val 134970"/>
                </a:avLst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43"/>
              <p:cNvCxnSpPr>
                <a:stCxn id="111" idx="2"/>
                <a:endCxn id="116" idx="5"/>
              </p:cNvCxnSpPr>
              <p:nvPr/>
            </p:nvCxnSpPr>
            <p:spPr>
              <a:xfrm rot="11114046" flipH="1">
                <a:off x="2190255" y="652660"/>
                <a:ext cx="230437" cy="1005993"/>
              </a:xfrm>
              <a:prstGeom prst="curvedConnector4">
                <a:avLst>
                  <a:gd name="adj1" fmla="val -142939"/>
                  <a:gd name="adj2" fmla="val 55580"/>
                </a:avLst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55"/>
              <p:cNvSpPr/>
              <p:nvPr/>
            </p:nvSpPr>
            <p:spPr>
              <a:xfrm rot="19623411">
                <a:off x="3602825" y="3315326"/>
                <a:ext cx="199104" cy="191692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Arrow Connector 37"/>
              <p:cNvCxnSpPr>
                <a:stCxn id="118" idx="3"/>
              </p:cNvCxnSpPr>
              <p:nvPr/>
            </p:nvCxnSpPr>
            <p:spPr>
              <a:xfrm rot="5400000">
                <a:off x="3644759" y="2958886"/>
                <a:ext cx="436968" cy="277291"/>
              </a:xfrm>
              <a:prstGeom prst="curvedConnector3">
                <a:avLst>
                  <a:gd name="adj1" fmla="val 50000"/>
                </a:avLst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val 157"/>
              <p:cNvSpPr/>
              <p:nvPr/>
            </p:nvSpPr>
            <p:spPr>
              <a:xfrm rot="19623411">
                <a:off x="4074715" y="3086726"/>
                <a:ext cx="199104" cy="191692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158"/>
              <p:cNvSpPr/>
              <p:nvPr/>
            </p:nvSpPr>
            <p:spPr>
              <a:xfrm rot="19623411">
                <a:off x="4379515" y="2781926"/>
                <a:ext cx="199104" cy="191692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159"/>
              <p:cNvSpPr/>
              <p:nvPr/>
            </p:nvSpPr>
            <p:spPr>
              <a:xfrm rot="19623411">
                <a:off x="4608115" y="2477125"/>
                <a:ext cx="199104" cy="191692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160"/>
              <p:cNvSpPr/>
              <p:nvPr/>
            </p:nvSpPr>
            <p:spPr>
              <a:xfrm rot="19623411">
                <a:off x="4804740" y="2129970"/>
                <a:ext cx="199104" cy="191692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161"/>
              <p:cNvSpPr/>
              <p:nvPr/>
            </p:nvSpPr>
            <p:spPr>
              <a:xfrm rot="19623411">
                <a:off x="4836716" y="1105526"/>
                <a:ext cx="199104" cy="191692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162"/>
              <p:cNvSpPr/>
              <p:nvPr/>
            </p:nvSpPr>
            <p:spPr>
              <a:xfrm rot="19623411">
                <a:off x="4408295" y="441362"/>
                <a:ext cx="199104" cy="191692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163"/>
              <p:cNvSpPr/>
              <p:nvPr/>
            </p:nvSpPr>
            <p:spPr>
              <a:xfrm rot="19623411">
                <a:off x="4209653" y="202872"/>
                <a:ext cx="199104" cy="191692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Arrow Connector 37"/>
              <p:cNvCxnSpPr>
                <a:stCxn id="118" idx="3"/>
              </p:cNvCxnSpPr>
              <p:nvPr/>
            </p:nvCxnSpPr>
            <p:spPr>
              <a:xfrm rot="16200000" flipH="1">
                <a:off x="3950471" y="2930463"/>
                <a:ext cx="223090" cy="120257"/>
              </a:xfrm>
              <a:prstGeom prst="curvedConnector3">
                <a:avLst>
                  <a:gd name="adj1" fmla="val 50000"/>
                </a:avLst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37"/>
              <p:cNvCxnSpPr>
                <a:stCxn id="118" idx="4"/>
              </p:cNvCxnSpPr>
              <p:nvPr/>
            </p:nvCxnSpPr>
            <p:spPr>
              <a:xfrm rot="16200000" flipH="1">
                <a:off x="4219058" y="2755445"/>
                <a:ext cx="74004" cy="278924"/>
              </a:xfrm>
              <a:prstGeom prst="curvedConnector2">
                <a:avLst/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7"/>
              <p:cNvCxnSpPr>
                <a:stCxn id="118" idx="5"/>
              </p:cNvCxnSpPr>
              <p:nvPr/>
            </p:nvCxnSpPr>
            <p:spPr>
              <a:xfrm rot="5400000" flipH="1" flipV="1">
                <a:off x="4293514" y="2443622"/>
                <a:ext cx="207467" cy="428976"/>
              </a:xfrm>
              <a:prstGeom prst="curvedConnector5">
                <a:avLst>
                  <a:gd name="adj1" fmla="val 48140"/>
                  <a:gd name="adj2" fmla="val 49970"/>
                  <a:gd name="adj3" fmla="val 137441"/>
                </a:avLst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7"/>
              <p:cNvCxnSpPr>
                <a:stCxn id="119" idx="5"/>
              </p:cNvCxnSpPr>
              <p:nvPr/>
            </p:nvCxnSpPr>
            <p:spPr>
              <a:xfrm rot="5714046" flipV="1">
                <a:off x="4318623" y="1670548"/>
                <a:ext cx="815851" cy="239043"/>
              </a:xfrm>
              <a:prstGeom prst="curvedConnector3">
                <a:avLst>
                  <a:gd name="adj1" fmla="val 50000"/>
                </a:avLst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7"/>
              <p:cNvCxnSpPr>
                <a:stCxn id="119" idx="5"/>
              </p:cNvCxnSpPr>
              <p:nvPr/>
            </p:nvCxnSpPr>
            <p:spPr>
              <a:xfrm rot="5400000" flipH="1" flipV="1">
                <a:off x="4690027" y="1210203"/>
                <a:ext cx="117389" cy="208002"/>
              </a:xfrm>
              <a:prstGeom prst="curvedConnector4">
                <a:avLst>
                  <a:gd name="adj1" fmla="val -96423"/>
                  <a:gd name="adj2" fmla="val 46960"/>
                </a:avLst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7"/>
              <p:cNvCxnSpPr>
                <a:stCxn id="119" idx="6"/>
              </p:cNvCxnSpPr>
              <p:nvPr/>
            </p:nvCxnSpPr>
            <p:spPr>
              <a:xfrm rot="314046" flipH="1" flipV="1">
                <a:off x="4457371" y="639921"/>
                <a:ext cx="194496" cy="610753"/>
              </a:xfrm>
              <a:prstGeom prst="curvedConnector4">
                <a:avLst>
                  <a:gd name="adj1" fmla="val -57547"/>
                  <a:gd name="adj2" fmla="val 54538"/>
                </a:avLst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7"/>
              <p:cNvCxnSpPr>
                <a:stCxn id="119" idx="7"/>
              </p:cNvCxnSpPr>
              <p:nvPr/>
            </p:nvCxnSpPr>
            <p:spPr>
              <a:xfrm rot="16514046" flipV="1">
                <a:off x="3972428" y="583854"/>
                <a:ext cx="808267" cy="377178"/>
              </a:xfrm>
              <a:prstGeom prst="curvedConnector4">
                <a:avLst>
                  <a:gd name="adj1" fmla="val 47588"/>
                  <a:gd name="adj2" fmla="val 110621"/>
                </a:avLst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119"/>
          <p:cNvGrpSpPr/>
          <p:nvPr/>
        </p:nvGrpSpPr>
        <p:grpSpPr>
          <a:xfrm rot="20764265">
            <a:off x="2998566" y="3554566"/>
            <a:ext cx="2607561" cy="2440218"/>
            <a:chOff x="1278639" y="-5861"/>
            <a:chExt cx="3757181" cy="3512879"/>
          </a:xfrm>
        </p:grpSpPr>
        <p:sp>
          <p:nvSpPr>
            <p:cNvPr id="37" name="Oval 172"/>
            <p:cNvSpPr/>
            <p:nvPr/>
          </p:nvSpPr>
          <p:spPr>
            <a:xfrm rot="19623411">
              <a:off x="1599085" y="325692"/>
              <a:ext cx="3019892" cy="283345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173"/>
            <p:cNvSpPr/>
            <p:nvPr/>
          </p:nvSpPr>
          <p:spPr>
            <a:xfrm rot="19623411">
              <a:off x="1278639" y="-5861"/>
              <a:ext cx="3705048" cy="350484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117"/>
            <p:cNvGrpSpPr/>
            <p:nvPr/>
          </p:nvGrpSpPr>
          <p:grpSpPr>
            <a:xfrm>
              <a:off x="1502466" y="495926"/>
              <a:ext cx="3533354" cy="3011092"/>
              <a:chOff x="1502466" y="495926"/>
              <a:chExt cx="3533354" cy="3011092"/>
            </a:xfrm>
          </p:grpSpPr>
          <p:sp>
            <p:nvSpPr>
              <p:cNvPr id="40" name="Oval 175"/>
              <p:cNvSpPr/>
              <p:nvPr/>
            </p:nvSpPr>
            <p:spPr>
              <a:xfrm rot="19623411">
                <a:off x="2208438" y="879655"/>
                <a:ext cx="1752600" cy="17526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Arrow Connector 5"/>
              <p:cNvCxnSpPr/>
              <p:nvPr/>
            </p:nvCxnSpPr>
            <p:spPr>
              <a:xfrm rot="14223411" flipV="1">
                <a:off x="2497208" y="1456253"/>
                <a:ext cx="394074" cy="394074"/>
              </a:xfrm>
              <a:prstGeom prst="curved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Oval 177"/>
              <p:cNvSpPr/>
              <p:nvPr/>
            </p:nvSpPr>
            <p:spPr>
              <a:xfrm rot="19623411">
                <a:off x="2120302" y="1410851"/>
                <a:ext cx="304800" cy="304800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180"/>
              <p:cNvSpPr/>
              <p:nvPr/>
            </p:nvSpPr>
            <p:spPr>
              <a:xfrm rot="19623411">
                <a:off x="2963389" y="1590930"/>
                <a:ext cx="304800" cy="304800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211"/>
              <p:cNvSpPr/>
              <p:nvPr/>
            </p:nvSpPr>
            <p:spPr>
              <a:xfrm rot="19623411">
                <a:off x="3806476" y="1771008"/>
                <a:ext cx="304800" cy="304800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Straight Arrow Connector 23"/>
              <p:cNvCxnSpPr/>
              <p:nvPr/>
            </p:nvCxnSpPr>
            <p:spPr>
              <a:xfrm rot="14223411" flipH="1">
                <a:off x="3340296" y="1636332"/>
                <a:ext cx="394074" cy="394074"/>
              </a:xfrm>
              <a:prstGeom prst="curved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213"/>
              <p:cNvSpPr/>
              <p:nvPr/>
            </p:nvSpPr>
            <p:spPr>
              <a:xfrm rot="19623411">
                <a:off x="1502466" y="1849112"/>
                <a:ext cx="304800" cy="304800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214"/>
              <p:cNvSpPr/>
              <p:nvPr/>
            </p:nvSpPr>
            <p:spPr>
              <a:xfrm rot="19623411">
                <a:off x="1769001" y="859201"/>
                <a:ext cx="304800" cy="304800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215"/>
              <p:cNvSpPr/>
              <p:nvPr/>
            </p:nvSpPr>
            <p:spPr>
              <a:xfrm rot="19623411">
                <a:off x="3881322" y="2577609"/>
                <a:ext cx="304800" cy="304800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216"/>
              <p:cNvSpPr/>
              <p:nvPr/>
            </p:nvSpPr>
            <p:spPr>
              <a:xfrm rot="19623411">
                <a:off x="4343283" y="1188664"/>
                <a:ext cx="304800" cy="304800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Arrow Connector 34"/>
              <p:cNvCxnSpPr/>
              <p:nvPr/>
            </p:nvCxnSpPr>
            <p:spPr>
              <a:xfrm rot="19623411" flipV="1">
                <a:off x="3963202" y="1422605"/>
                <a:ext cx="507013" cy="304553"/>
              </a:xfrm>
              <a:prstGeom prst="curvedConnector4">
                <a:avLst>
                  <a:gd name="adj1" fmla="val 45598"/>
                  <a:gd name="adj2" fmla="val 137247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37"/>
              <p:cNvCxnSpPr/>
              <p:nvPr/>
            </p:nvCxnSpPr>
            <p:spPr>
              <a:xfrm rot="3423411">
                <a:off x="3789894" y="2138796"/>
                <a:ext cx="412810" cy="375824"/>
              </a:xfrm>
              <a:prstGeom prst="curved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40"/>
              <p:cNvCxnSpPr/>
              <p:nvPr/>
            </p:nvCxnSpPr>
            <p:spPr>
              <a:xfrm rot="3423411" flipH="1" flipV="1">
                <a:off x="1868766" y="1103252"/>
                <a:ext cx="501590" cy="157576"/>
              </a:xfrm>
              <a:prstGeom prst="curvedConnector4">
                <a:avLst>
                  <a:gd name="adj1" fmla="val 34808"/>
                  <a:gd name="adj2" fmla="val 245073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43"/>
              <p:cNvCxnSpPr/>
              <p:nvPr/>
            </p:nvCxnSpPr>
            <p:spPr>
              <a:xfrm rot="8823411" flipV="1">
                <a:off x="1726025" y="1769949"/>
                <a:ext cx="496661" cy="139573"/>
              </a:xfrm>
              <a:prstGeom prst="curvedConnector4">
                <a:avLst>
                  <a:gd name="adj1" fmla="val 45506"/>
                  <a:gd name="adj2" fmla="val 295766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Oval 221"/>
              <p:cNvSpPr/>
              <p:nvPr/>
            </p:nvSpPr>
            <p:spPr>
              <a:xfrm rot="19623411">
                <a:off x="3602825" y="3315326"/>
                <a:ext cx="199104" cy="191692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Arrow Connector 37"/>
              <p:cNvCxnSpPr/>
              <p:nvPr/>
            </p:nvCxnSpPr>
            <p:spPr>
              <a:xfrm rot="5400000">
                <a:off x="3644759" y="2958886"/>
                <a:ext cx="436968" cy="277291"/>
              </a:xfrm>
              <a:prstGeom prst="curved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Oval 223"/>
              <p:cNvSpPr/>
              <p:nvPr/>
            </p:nvSpPr>
            <p:spPr>
              <a:xfrm rot="19623411">
                <a:off x="4074715" y="3086726"/>
                <a:ext cx="199104" cy="191692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224"/>
              <p:cNvSpPr/>
              <p:nvPr/>
            </p:nvSpPr>
            <p:spPr>
              <a:xfrm rot="19623411">
                <a:off x="4379515" y="2781926"/>
                <a:ext cx="199104" cy="191692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225"/>
              <p:cNvSpPr/>
              <p:nvPr/>
            </p:nvSpPr>
            <p:spPr>
              <a:xfrm rot="19623411">
                <a:off x="4805330" y="2268527"/>
                <a:ext cx="199104" cy="191692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226"/>
              <p:cNvSpPr/>
              <p:nvPr/>
            </p:nvSpPr>
            <p:spPr>
              <a:xfrm rot="19623411">
                <a:off x="4836715" y="1791326"/>
                <a:ext cx="199104" cy="191692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227"/>
              <p:cNvSpPr/>
              <p:nvPr/>
            </p:nvSpPr>
            <p:spPr>
              <a:xfrm rot="19623411">
                <a:off x="4836716" y="1105526"/>
                <a:ext cx="199104" cy="191692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228"/>
              <p:cNvSpPr/>
              <p:nvPr/>
            </p:nvSpPr>
            <p:spPr>
              <a:xfrm rot="19623411">
                <a:off x="4684315" y="800726"/>
                <a:ext cx="199104" cy="191692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229"/>
              <p:cNvSpPr/>
              <p:nvPr/>
            </p:nvSpPr>
            <p:spPr>
              <a:xfrm rot="19623411">
                <a:off x="4455715" y="495926"/>
                <a:ext cx="199104" cy="191692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Straight Arrow Connector 37"/>
              <p:cNvCxnSpPr/>
              <p:nvPr/>
            </p:nvCxnSpPr>
            <p:spPr>
              <a:xfrm rot="16200000" flipH="1">
                <a:off x="3950471" y="2930463"/>
                <a:ext cx="223090" cy="120257"/>
              </a:xfrm>
              <a:prstGeom prst="curved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37"/>
              <p:cNvCxnSpPr/>
              <p:nvPr/>
            </p:nvCxnSpPr>
            <p:spPr>
              <a:xfrm rot="16200000" flipH="1">
                <a:off x="4219058" y="2755445"/>
                <a:ext cx="74004" cy="278924"/>
              </a:xfrm>
              <a:prstGeom prst="curvedConnector2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37"/>
              <p:cNvCxnSpPr/>
              <p:nvPr/>
            </p:nvCxnSpPr>
            <p:spPr>
              <a:xfrm rot="835735" flipV="1">
                <a:off x="4242150" y="2276573"/>
                <a:ext cx="507429" cy="554494"/>
              </a:xfrm>
              <a:prstGeom prst="curved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37"/>
              <p:cNvCxnSpPr/>
              <p:nvPr/>
            </p:nvCxnSpPr>
            <p:spPr>
              <a:xfrm rot="16200000" flipH="1">
                <a:off x="4494689" y="1522929"/>
                <a:ext cx="495679" cy="195615"/>
              </a:xfrm>
              <a:prstGeom prst="curved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37"/>
              <p:cNvCxnSpPr/>
              <p:nvPr/>
            </p:nvCxnSpPr>
            <p:spPr>
              <a:xfrm rot="5400000" flipH="1" flipV="1">
                <a:off x="4690027" y="1210203"/>
                <a:ext cx="117389" cy="208002"/>
              </a:xfrm>
              <a:prstGeom prst="curvedConnector4">
                <a:avLst>
                  <a:gd name="adj1" fmla="val -96423"/>
                  <a:gd name="adj2" fmla="val 46960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37"/>
              <p:cNvCxnSpPr/>
              <p:nvPr/>
            </p:nvCxnSpPr>
            <p:spPr>
              <a:xfrm flipV="1">
                <a:off x="4623579" y="991729"/>
                <a:ext cx="138068" cy="266459"/>
              </a:xfrm>
              <a:prstGeom prst="curvedConnector2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37"/>
              <p:cNvCxnSpPr/>
              <p:nvPr/>
            </p:nvCxnSpPr>
            <p:spPr>
              <a:xfrm rot="16200000" flipV="1">
                <a:off x="4226562" y="891070"/>
                <a:ext cx="546117" cy="55795"/>
              </a:xfrm>
              <a:prstGeom prst="curvedConnector4">
                <a:avLst>
                  <a:gd name="adj1" fmla="val 45874"/>
                  <a:gd name="adj2" fmla="val 214842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0" name="Group 177"/>
          <p:cNvGrpSpPr/>
          <p:nvPr/>
        </p:nvGrpSpPr>
        <p:grpSpPr>
          <a:xfrm rot="12856852">
            <a:off x="6034838" y="4100261"/>
            <a:ext cx="2607561" cy="2481037"/>
            <a:chOff x="1278639" y="-5861"/>
            <a:chExt cx="3757181" cy="3571641"/>
          </a:xfrm>
        </p:grpSpPr>
        <p:sp>
          <p:nvSpPr>
            <p:cNvPr id="71" name="Oval 238"/>
            <p:cNvSpPr/>
            <p:nvPr/>
          </p:nvSpPr>
          <p:spPr>
            <a:xfrm rot="19623411">
              <a:off x="1599085" y="325692"/>
              <a:ext cx="3019892" cy="283345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239"/>
            <p:cNvSpPr/>
            <p:nvPr/>
          </p:nvSpPr>
          <p:spPr>
            <a:xfrm rot="19623411">
              <a:off x="1278639" y="-5861"/>
              <a:ext cx="3705048" cy="350484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117"/>
            <p:cNvGrpSpPr/>
            <p:nvPr/>
          </p:nvGrpSpPr>
          <p:grpSpPr>
            <a:xfrm>
              <a:off x="1502466" y="495926"/>
              <a:ext cx="3533354" cy="3069854"/>
              <a:chOff x="1502466" y="495926"/>
              <a:chExt cx="3533354" cy="3069854"/>
            </a:xfrm>
          </p:grpSpPr>
          <p:sp>
            <p:nvSpPr>
              <p:cNvPr id="74" name="Oval 241"/>
              <p:cNvSpPr/>
              <p:nvPr/>
            </p:nvSpPr>
            <p:spPr>
              <a:xfrm rot="19623411">
                <a:off x="2208438" y="879655"/>
                <a:ext cx="1752600" cy="17526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5" name="Straight Arrow Connector 5"/>
              <p:cNvCxnSpPr/>
              <p:nvPr/>
            </p:nvCxnSpPr>
            <p:spPr>
              <a:xfrm rot="14223411" flipV="1">
                <a:off x="2497208" y="1456253"/>
                <a:ext cx="394074" cy="394074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243"/>
              <p:cNvSpPr/>
              <p:nvPr/>
            </p:nvSpPr>
            <p:spPr>
              <a:xfrm rot="19623411">
                <a:off x="2120302" y="1410851"/>
                <a:ext cx="304800" cy="304800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244"/>
              <p:cNvSpPr/>
              <p:nvPr/>
            </p:nvSpPr>
            <p:spPr>
              <a:xfrm rot="19623411">
                <a:off x="2963389" y="1590930"/>
                <a:ext cx="304800" cy="304800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245"/>
              <p:cNvSpPr/>
              <p:nvPr/>
            </p:nvSpPr>
            <p:spPr>
              <a:xfrm rot="19623411">
                <a:off x="3806476" y="1771008"/>
                <a:ext cx="304800" cy="304800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Arrow Connector 23"/>
              <p:cNvCxnSpPr/>
              <p:nvPr/>
            </p:nvCxnSpPr>
            <p:spPr>
              <a:xfrm rot="14223411" flipH="1">
                <a:off x="3340296" y="1636332"/>
                <a:ext cx="394074" cy="394074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Oval 247"/>
              <p:cNvSpPr/>
              <p:nvPr/>
            </p:nvSpPr>
            <p:spPr>
              <a:xfrm rot="19623411">
                <a:off x="1502466" y="1849112"/>
                <a:ext cx="304800" cy="304800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248"/>
              <p:cNvSpPr/>
              <p:nvPr/>
            </p:nvSpPr>
            <p:spPr>
              <a:xfrm rot="19623411">
                <a:off x="1769001" y="859201"/>
                <a:ext cx="304800" cy="304800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249"/>
              <p:cNvSpPr/>
              <p:nvPr/>
            </p:nvSpPr>
            <p:spPr>
              <a:xfrm rot="19623411">
                <a:off x="3881322" y="2577609"/>
                <a:ext cx="304800" cy="304800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250"/>
              <p:cNvSpPr/>
              <p:nvPr/>
            </p:nvSpPr>
            <p:spPr>
              <a:xfrm rot="19623411">
                <a:off x="4343283" y="1188664"/>
                <a:ext cx="304800" cy="304800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4" name="Straight Arrow Connector 34"/>
              <p:cNvCxnSpPr/>
              <p:nvPr/>
            </p:nvCxnSpPr>
            <p:spPr>
              <a:xfrm rot="19623411" flipV="1">
                <a:off x="3963202" y="1422605"/>
                <a:ext cx="507013" cy="304553"/>
              </a:xfrm>
              <a:prstGeom prst="curvedConnector4">
                <a:avLst>
                  <a:gd name="adj1" fmla="val 45598"/>
                  <a:gd name="adj2" fmla="val 137247"/>
                </a:avLst>
              </a:prstGeom>
              <a:ln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37"/>
              <p:cNvCxnSpPr/>
              <p:nvPr/>
            </p:nvCxnSpPr>
            <p:spPr>
              <a:xfrm rot="3423411">
                <a:off x="3789894" y="2138796"/>
                <a:ext cx="412810" cy="375824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40"/>
              <p:cNvCxnSpPr/>
              <p:nvPr/>
            </p:nvCxnSpPr>
            <p:spPr>
              <a:xfrm rot="3423411" flipH="1" flipV="1">
                <a:off x="1868766" y="1103252"/>
                <a:ext cx="501590" cy="157576"/>
              </a:xfrm>
              <a:prstGeom prst="curvedConnector4">
                <a:avLst>
                  <a:gd name="adj1" fmla="val 34808"/>
                  <a:gd name="adj2" fmla="val 245073"/>
                </a:avLst>
              </a:prstGeom>
              <a:ln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43"/>
              <p:cNvCxnSpPr/>
              <p:nvPr/>
            </p:nvCxnSpPr>
            <p:spPr>
              <a:xfrm rot="8823411" flipV="1">
                <a:off x="1726025" y="1769949"/>
                <a:ext cx="496661" cy="139573"/>
              </a:xfrm>
              <a:prstGeom prst="curvedConnector4">
                <a:avLst>
                  <a:gd name="adj1" fmla="val 45506"/>
                  <a:gd name="adj2" fmla="val 295766"/>
                </a:avLst>
              </a:prstGeom>
              <a:ln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Oval 255"/>
              <p:cNvSpPr/>
              <p:nvPr/>
            </p:nvSpPr>
            <p:spPr>
              <a:xfrm rot="19623411">
                <a:off x="3200734" y="3374088"/>
                <a:ext cx="199104" cy="191692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9" name="Straight Arrow Connector 37"/>
              <p:cNvCxnSpPr/>
              <p:nvPr/>
            </p:nvCxnSpPr>
            <p:spPr>
              <a:xfrm rot="14143148" flipH="1" flipV="1">
                <a:off x="3648546" y="2706421"/>
                <a:ext cx="27322" cy="840959"/>
              </a:xfrm>
              <a:prstGeom prst="curvedConnector5">
                <a:avLst>
                  <a:gd name="adj1" fmla="val 643174"/>
                  <a:gd name="adj2" fmla="val 50865"/>
                  <a:gd name="adj3" fmla="val 205248"/>
                </a:avLst>
              </a:prstGeom>
              <a:ln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Oval 257"/>
              <p:cNvSpPr/>
              <p:nvPr/>
            </p:nvSpPr>
            <p:spPr>
              <a:xfrm rot="19623411">
                <a:off x="4074715" y="3086726"/>
                <a:ext cx="199104" cy="191692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258"/>
              <p:cNvSpPr/>
              <p:nvPr/>
            </p:nvSpPr>
            <p:spPr>
              <a:xfrm rot="19623411">
                <a:off x="4379515" y="2781926"/>
                <a:ext cx="199104" cy="191692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259"/>
              <p:cNvSpPr/>
              <p:nvPr/>
            </p:nvSpPr>
            <p:spPr>
              <a:xfrm rot="19623411">
                <a:off x="4608115" y="2477125"/>
                <a:ext cx="199104" cy="191692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260"/>
              <p:cNvSpPr/>
              <p:nvPr/>
            </p:nvSpPr>
            <p:spPr>
              <a:xfrm rot="19623411">
                <a:off x="4836715" y="1791326"/>
                <a:ext cx="199104" cy="191692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261"/>
              <p:cNvSpPr/>
              <p:nvPr/>
            </p:nvSpPr>
            <p:spPr>
              <a:xfrm rot="19623411">
                <a:off x="4836716" y="1105526"/>
                <a:ext cx="199104" cy="191692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262"/>
              <p:cNvSpPr/>
              <p:nvPr/>
            </p:nvSpPr>
            <p:spPr>
              <a:xfrm rot="19623411">
                <a:off x="4684315" y="800726"/>
                <a:ext cx="199104" cy="191692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263"/>
              <p:cNvSpPr/>
              <p:nvPr/>
            </p:nvSpPr>
            <p:spPr>
              <a:xfrm rot="19623411">
                <a:off x="4455715" y="495926"/>
                <a:ext cx="199104" cy="191692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7" name="Straight Arrow Connector 37"/>
              <p:cNvCxnSpPr/>
              <p:nvPr/>
            </p:nvCxnSpPr>
            <p:spPr>
              <a:xfrm rot="16200000" flipH="1">
                <a:off x="3950471" y="2930463"/>
                <a:ext cx="223090" cy="120257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37"/>
              <p:cNvCxnSpPr/>
              <p:nvPr/>
            </p:nvCxnSpPr>
            <p:spPr>
              <a:xfrm rot="16200000" flipH="1">
                <a:off x="4219058" y="2755445"/>
                <a:ext cx="74004" cy="278924"/>
              </a:xfrm>
              <a:prstGeom prst="curvedConnector2">
                <a:avLst/>
              </a:prstGeom>
              <a:ln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37"/>
              <p:cNvCxnSpPr/>
              <p:nvPr/>
            </p:nvCxnSpPr>
            <p:spPr>
              <a:xfrm rot="5400000" flipH="1" flipV="1">
                <a:off x="4293514" y="2443622"/>
                <a:ext cx="207467" cy="428976"/>
              </a:xfrm>
              <a:prstGeom prst="curvedConnector5">
                <a:avLst>
                  <a:gd name="adj1" fmla="val 48140"/>
                  <a:gd name="adj2" fmla="val 49970"/>
                  <a:gd name="adj3" fmla="val 137441"/>
                </a:avLst>
              </a:prstGeom>
              <a:ln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37"/>
              <p:cNvCxnSpPr/>
              <p:nvPr/>
            </p:nvCxnSpPr>
            <p:spPr>
              <a:xfrm rot="16200000" flipH="1">
                <a:off x="4494689" y="1522929"/>
                <a:ext cx="495679" cy="195615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37"/>
              <p:cNvCxnSpPr/>
              <p:nvPr/>
            </p:nvCxnSpPr>
            <p:spPr>
              <a:xfrm rot="5400000" flipH="1" flipV="1">
                <a:off x="4690027" y="1210203"/>
                <a:ext cx="117389" cy="208002"/>
              </a:xfrm>
              <a:prstGeom prst="curvedConnector4">
                <a:avLst>
                  <a:gd name="adj1" fmla="val -96423"/>
                  <a:gd name="adj2" fmla="val 46960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37"/>
              <p:cNvCxnSpPr/>
              <p:nvPr/>
            </p:nvCxnSpPr>
            <p:spPr>
              <a:xfrm flipV="1">
                <a:off x="4623579" y="991729"/>
                <a:ext cx="138068" cy="266459"/>
              </a:xfrm>
              <a:prstGeom prst="curvedConnector2">
                <a:avLst/>
              </a:prstGeom>
              <a:ln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37"/>
              <p:cNvCxnSpPr/>
              <p:nvPr/>
            </p:nvCxnSpPr>
            <p:spPr>
              <a:xfrm rot="16200000" flipV="1">
                <a:off x="4226562" y="891070"/>
                <a:ext cx="546117" cy="55795"/>
              </a:xfrm>
              <a:prstGeom prst="curvedConnector4">
                <a:avLst>
                  <a:gd name="adj1" fmla="val 45874"/>
                  <a:gd name="adj2" fmla="val 214842"/>
                </a:avLst>
              </a:prstGeom>
              <a:ln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4" name="Picture 2" descr="http://www.sciencebasedmedicine.org/wp-content/uploads/2010/08/bananas0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2601" y="914400"/>
            <a:ext cx="1588769" cy="914400"/>
          </a:xfrm>
          <a:prstGeom prst="rect">
            <a:avLst/>
          </a:prstGeom>
          <a:noFill/>
        </p:spPr>
      </p:pic>
      <p:pic>
        <p:nvPicPr>
          <p:cNvPr id="105" name="Picture 8" descr="http://kaufmann-mercantile.com/images/heirloom-tomatoe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2600" y="5410200"/>
            <a:ext cx="1295400" cy="921998"/>
          </a:xfrm>
          <a:prstGeom prst="rect">
            <a:avLst/>
          </a:prstGeom>
          <a:noFill/>
        </p:spPr>
      </p:pic>
      <p:pic>
        <p:nvPicPr>
          <p:cNvPr id="106" name="Picture 6" descr="http://www.inspection.gc.ca/english/plaveg/pbrpov/image/4909b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60786" y="5504457"/>
            <a:ext cx="1600200" cy="761475"/>
          </a:xfrm>
          <a:prstGeom prst="rect">
            <a:avLst/>
          </a:prstGeom>
          <a:noFill/>
        </p:spPr>
      </p:pic>
      <p:sp>
        <p:nvSpPr>
          <p:cNvPr id="107" name="Title 1"/>
          <p:cNvSpPr txBox="1">
            <a:spLocks/>
          </p:cNvSpPr>
          <p:nvPr/>
        </p:nvSpPr>
        <p:spPr>
          <a:xfrm>
            <a:off x="2057400" y="0"/>
            <a:ext cx="8305800" cy="762000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0"/>
              </a:spcBef>
              <a:defRPr/>
            </a:pPr>
            <a:r>
              <a:rPr lang="en-US" sz="3600" b="1" dirty="0"/>
              <a:t>Common Reference Ontology</a:t>
            </a:r>
          </a:p>
        </p:txBody>
      </p:sp>
      <p:pic>
        <p:nvPicPr>
          <p:cNvPr id="108" name="Picture 17" descr="Crop Ontology logo short (CO only)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0"/>
            <a:ext cx="1259632" cy="819612"/>
          </a:xfrm>
          <a:prstGeom prst="rect">
            <a:avLst/>
          </a:prstGeom>
        </p:spPr>
      </p:pic>
      <p:sp>
        <p:nvSpPr>
          <p:cNvPr id="109" name="Rectangle 108"/>
          <p:cNvSpPr/>
          <p:nvPr/>
        </p:nvSpPr>
        <p:spPr>
          <a:xfrm>
            <a:off x="1585692" y="4698345"/>
            <a:ext cx="15121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Tomato Trait</a:t>
            </a:r>
          </a:p>
          <a:p>
            <a:r>
              <a:rPr lang="en-US" b="1" dirty="0"/>
              <a:t>Ontology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1695901" y="1876354"/>
            <a:ext cx="15121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Banana Trait Ontology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8735624" y="4760408"/>
            <a:ext cx="16275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Soybean Trait Ontology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5860841" y="1701279"/>
            <a:ext cx="1293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Finger color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5011374" y="3486429"/>
            <a:ext cx="1216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Berry color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7178574" y="3741986"/>
            <a:ext cx="1067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Pod color</a:t>
            </a:r>
          </a:p>
        </p:txBody>
      </p:sp>
      <p:grpSp>
        <p:nvGrpSpPr>
          <p:cNvPr id="115" name="Group 56"/>
          <p:cNvGrpSpPr/>
          <p:nvPr/>
        </p:nvGrpSpPr>
        <p:grpSpPr>
          <a:xfrm>
            <a:off x="7634692" y="659681"/>
            <a:ext cx="3657600" cy="3276600"/>
            <a:chOff x="5011444" y="855956"/>
            <a:chExt cx="3657600" cy="3276600"/>
          </a:xfrm>
        </p:grpSpPr>
        <p:sp>
          <p:nvSpPr>
            <p:cNvPr id="116" name="Oval 1"/>
            <p:cNvSpPr/>
            <p:nvPr/>
          </p:nvSpPr>
          <p:spPr>
            <a:xfrm>
              <a:off x="5943600" y="1600200"/>
              <a:ext cx="1752600" cy="1752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117" name="Straight Arrow Connector 5"/>
            <p:cNvCxnSpPr/>
            <p:nvPr/>
          </p:nvCxnSpPr>
          <p:spPr>
            <a:xfrm rot="16200000" flipV="1">
              <a:off x="6369480" y="1999446"/>
              <a:ext cx="286064" cy="465098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Oval 14"/>
            <p:cNvSpPr/>
            <p:nvPr/>
          </p:nvSpPr>
          <p:spPr>
            <a:xfrm>
              <a:off x="6019800" y="1828800"/>
              <a:ext cx="304800" cy="3048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Oval 16"/>
            <p:cNvSpPr/>
            <p:nvPr/>
          </p:nvSpPr>
          <p:spPr>
            <a:xfrm>
              <a:off x="6700424" y="2330390"/>
              <a:ext cx="304800" cy="3048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Oval 18"/>
            <p:cNvSpPr/>
            <p:nvPr/>
          </p:nvSpPr>
          <p:spPr>
            <a:xfrm>
              <a:off x="6781800" y="3124200"/>
              <a:ext cx="304800" cy="3048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121" name="Straight Arrow Connector 23"/>
            <p:cNvCxnSpPr/>
            <p:nvPr/>
          </p:nvCxnSpPr>
          <p:spPr>
            <a:xfrm rot="5400000">
              <a:off x="6572808" y="2888820"/>
              <a:ext cx="533647" cy="26387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27"/>
            <p:cNvSpPr/>
            <p:nvPr/>
          </p:nvSpPr>
          <p:spPr>
            <a:xfrm>
              <a:off x="5337702" y="1061624"/>
              <a:ext cx="3019892" cy="283345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Oval 30"/>
            <p:cNvSpPr/>
            <p:nvPr/>
          </p:nvSpPr>
          <p:spPr>
            <a:xfrm>
              <a:off x="5181600" y="2362200"/>
              <a:ext cx="304800" cy="3048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Oval 31"/>
            <p:cNvSpPr/>
            <p:nvPr/>
          </p:nvSpPr>
          <p:spPr>
            <a:xfrm>
              <a:off x="5621044" y="1313156"/>
              <a:ext cx="304800" cy="3048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Oval 32"/>
            <p:cNvSpPr/>
            <p:nvPr/>
          </p:nvSpPr>
          <p:spPr>
            <a:xfrm>
              <a:off x="5715000" y="3429000"/>
              <a:ext cx="304800" cy="3048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Oval 33"/>
            <p:cNvSpPr/>
            <p:nvPr/>
          </p:nvSpPr>
          <p:spPr>
            <a:xfrm>
              <a:off x="7068844" y="3675356"/>
              <a:ext cx="304800" cy="3048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127" name="Straight Arrow Connector 34"/>
            <p:cNvCxnSpPr/>
            <p:nvPr/>
          </p:nvCxnSpPr>
          <p:spPr>
            <a:xfrm>
              <a:off x="7086600" y="3276600"/>
              <a:ext cx="26881" cy="443393"/>
            </a:xfrm>
            <a:prstGeom prst="curved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37"/>
            <p:cNvCxnSpPr/>
            <p:nvPr/>
          </p:nvCxnSpPr>
          <p:spPr>
            <a:xfrm rot="5400000">
              <a:off x="6324601" y="3079563"/>
              <a:ext cx="197037" cy="806637"/>
            </a:xfrm>
            <a:prstGeom prst="curved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40"/>
            <p:cNvCxnSpPr/>
            <p:nvPr/>
          </p:nvCxnSpPr>
          <p:spPr>
            <a:xfrm rot="16200000" flipV="1">
              <a:off x="5791201" y="1447800"/>
              <a:ext cx="255481" cy="506519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43"/>
            <p:cNvCxnSpPr/>
            <p:nvPr/>
          </p:nvCxnSpPr>
          <p:spPr>
            <a:xfrm rot="10800000" flipV="1">
              <a:off x="5441764" y="1981199"/>
              <a:ext cx="578037" cy="425637"/>
            </a:xfrm>
            <a:prstGeom prst="curved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Oval 46"/>
            <p:cNvSpPr/>
            <p:nvPr/>
          </p:nvSpPr>
          <p:spPr>
            <a:xfrm>
              <a:off x="5011444" y="855956"/>
              <a:ext cx="3657600" cy="3276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2" name="Rounded Rectangle 225"/>
          <p:cNvSpPr/>
          <p:nvPr/>
        </p:nvSpPr>
        <p:spPr>
          <a:xfrm>
            <a:off x="8935512" y="3846274"/>
            <a:ext cx="1676324" cy="53340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Reference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 Trait Ontology</a:t>
            </a:r>
          </a:p>
        </p:txBody>
      </p:sp>
      <p:sp>
        <p:nvSpPr>
          <p:cNvPr id="133" name="ZoneTexte 132"/>
          <p:cNvSpPr txBox="1"/>
          <p:nvPr/>
        </p:nvSpPr>
        <p:spPr>
          <a:xfrm>
            <a:off x="7332368" y="2552868"/>
            <a:ext cx="1207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Fruit Color</a:t>
            </a:r>
          </a:p>
        </p:txBody>
      </p:sp>
      <p:pic>
        <p:nvPicPr>
          <p:cNvPr id="134" name="Picture 1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8472" y="-19087"/>
            <a:ext cx="1225843" cy="64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32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8"/>
          <p:cNvGrpSpPr/>
          <p:nvPr/>
        </p:nvGrpSpPr>
        <p:grpSpPr>
          <a:xfrm rot="5085954">
            <a:off x="3417066" y="768034"/>
            <a:ext cx="2607561" cy="2508676"/>
            <a:chOff x="1278639" y="-104411"/>
            <a:chExt cx="3757181" cy="3611429"/>
          </a:xfrm>
        </p:grpSpPr>
        <p:sp>
          <p:nvSpPr>
            <p:cNvPr id="3" name="Oval 104"/>
            <p:cNvSpPr/>
            <p:nvPr/>
          </p:nvSpPr>
          <p:spPr>
            <a:xfrm rot="19623411">
              <a:off x="1599085" y="325692"/>
              <a:ext cx="3019892" cy="283345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105"/>
            <p:cNvSpPr/>
            <p:nvPr/>
          </p:nvSpPr>
          <p:spPr>
            <a:xfrm rot="19623411">
              <a:off x="1278639" y="-5861"/>
              <a:ext cx="3705048" cy="3504847"/>
            </a:xfrm>
            <a:prstGeom prst="ellipse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117"/>
            <p:cNvGrpSpPr/>
            <p:nvPr/>
          </p:nvGrpSpPr>
          <p:grpSpPr>
            <a:xfrm>
              <a:off x="2120302" y="-104411"/>
              <a:ext cx="2915518" cy="3611429"/>
              <a:chOff x="2120302" y="-104411"/>
              <a:chExt cx="2915518" cy="3611429"/>
            </a:xfrm>
          </p:grpSpPr>
          <p:sp>
            <p:nvSpPr>
              <p:cNvPr id="6" name="Oval 107"/>
              <p:cNvSpPr/>
              <p:nvPr/>
            </p:nvSpPr>
            <p:spPr>
              <a:xfrm rot="19623411">
                <a:off x="2208438" y="879655"/>
                <a:ext cx="1752600" cy="1752600"/>
              </a:xfrm>
              <a:prstGeom prst="ellipse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Arrow Connector 5"/>
              <p:cNvCxnSpPr>
                <a:stCxn id="113" idx="1"/>
                <a:endCxn id="111" idx="5"/>
              </p:cNvCxnSpPr>
              <p:nvPr/>
            </p:nvCxnSpPr>
            <p:spPr>
              <a:xfrm rot="14223411" flipV="1">
                <a:off x="2497208" y="1456253"/>
                <a:ext cx="394074" cy="394074"/>
              </a:xfrm>
              <a:prstGeom prst="curvedConnector3">
                <a:avLst>
                  <a:gd name="adj1" fmla="val 50000"/>
                </a:avLst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Oval 110"/>
              <p:cNvSpPr/>
              <p:nvPr/>
            </p:nvSpPr>
            <p:spPr>
              <a:xfrm rot="19623411">
                <a:off x="2120302" y="1410851"/>
                <a:ext cx="304800" cy="304800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112"/>
              <p:cNvSpPr/>
              <p:nvPr/>
            </p:nvSpPr>
            <p:spPr>
              <a:xfrm rot="19623411">
                <a:off x="2963389" y="1590930"/>
                <a:ext cx="304800" cy="304800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113"/>
              <p:cNvSpPr/>
              <p:nvPr/>
            </p:nvSpPr>
            <p:spPr>
              <a:xfrm rot="19623411">
                <a:off x="3806476" y="1771008"/>
                <a:ext cx="304800" cy="304800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Arrow Connector 23"/>
              <p:cNvCxnSpPr>
                <a:stCxn id="113" idx="5"/>
                <a:endCxn id="114" idx="1"/>
              </p:cNvCxnSpPr>
              <p:nvPr/>
            </p:nvCxnSpPr>
            <p:spPr>
              <a:xfrm rot="14223411" flipH="1">
                <a:off x="3340296" y="1636332"/>
                <a:ext cx="394074" cy="394074"/>
              </a:xfrm>
              <a:prstGeom prst="curvedConnector3">
                <a:avLst>
                  <a:gd name="adj1" fmla="val 50000"/>
                </a:avLst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Oval 115"/>
              <p:cNvSpPr/>
              <p:nvPr/>
            </p:nvSpPr>
            <p:spPr>
              <a:xfrm rot="19623411">
                <a:off x="2164647" y="480970"/>
                <a:ext cx="304799" cy="304800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16"/>
              <p:cNvSpPr/>
              <p:nvPr/>
            </p:nvSpPr>
            <p:spPr>
              <a:xfrm rot="19623411">
                <a:off x="2990104" y="-104411"/>
                <a:ext cx="304799" cy="304800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17"/>
              <p:cNvSpPr/>
              <p:nvPr/>
            </p:nvSpPr>
            <p:spPr>
              <a:xfrm rot="19623411">
                <a:off x="3881322" y="2577609"/>
                <a:ext cx="304800" cy="304800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18"/>
              <p:cNvSpPr/>
              <p:nvPr/>
            </p:nvSpPr>
            <p:spPr>
              <a:xfrm rot="19623411">
                <a:off x="4343283" y="1188664"/>
                <a:ext cx="304800" cy="304800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Straight Arrow Connector 34"/>
              <p:cNvCxnSpPr>
                <a:stCxn id="114" idx="6"/>
                <a:endCxn id="119" idx="1"/>
              </p:cNvCxnSpPr>
              <p:nvPr/>
            </p:nvCxnSpPr>
            <p:spPr>
              <a:xfrm rot="19623411" flipV="1">
                <a:off x="3963202" y="1422605"/>
                <a:ext cx="507013" cy="304553"/>
              </a:xfrm>
              <a:prstGeom prst="curvedConnector4">
                <a:avLst>
                  <a:gd name="adj1" fmla="val 45598"/>
                  <a:gd name="adj2" fmla="val 137247"/>
                </a:avLst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37"/>
              <p:cNvCxnSpPr>
                <a:stCxn id="114" idx="4"/>
                <a:endCxn id="118" idx="0"/>
              </p:cNvCxnSpPr>
              <p:nvPr/>
            </p:nvCxnSpPr>
            <p:spPr>
              <a:xfrm rot="3423411">
                <a:off x="3789894" y="2138796"/>
                <a:ext cx="412810" cy="375824"/>
              </a:xfrm>
              <a:prstGeom prst="curvedConnector3">
                <a:avLst>
                  <a:gd name="adj1" fmla="val 50000"/>
                </a:avLst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40"/>
              <p:cNvCxnSpPr>
                <a:stCxn id="111" idx="0"/>
                <a:endCxn id="117" idx="6"/>
              </p:cNvCxnSpPr>
              <p:nvPr/>
            </p:nvCxnSpPr>
            <p:spPr>
              <a:xfrm rot="16514046">
                <a:off x="1948812" y="229320"/>
                <a:ext cx="1562530" cy="941906"/>
              </a:xfrm>
              <a:prstGeom prst="curvedConnector4">
                <a:avLst>
                  <a:gd name="adj1" fmla="val 41077"/>
                  <a:gd name="adj2" fmla="val 134970"/>
                </a:avLst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43"/>
              <p:cNvCxnSpPr>
                <a:stCxn id="111" idx="2"/>
                <a:endCxn id="116" idx="5"/>
              </p:cNvCxnSpPr>
              <p:nvPr/>
            </p:nvCxnSpPr>
            <p:spPr>
              <a:xfrm rot="11114046" flipH="1">
                <a:off x="2190255" y="652660"/>
                <a:ext cx="230437" cy="1005993"/>
              </a:xfrm>
              <a:prstGeom prst="curvedConnector4">
                <a:avLst>
                  <a:gd name="adj1" fmla="val -142939"/>
                  <a:gd name="adj2" fmla="val 55580"/>
                </a:avLst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55"/>
              <p:cNvSpPr/>
              <p:nvPr/>
            </p:nvSpPr>
            <p:spPr>
              <a:xfrm rot="19623411">
                <a:off x="3602825" y="3315326"/>
                <a:ext cx="199104" cy="191692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Arrow Connector 37"/>
              <p:cNvCxnSpPr>
                <a:stCxn id="118" idx="3"/>
              </p:cNvCxnSpPr>
              <p:nvPr/>
            </p:nvCxnSpPr>
            <p:spPr>
              <a:xfrm rot="5400000">
                <a:off x="3644759" y="2958886"/>
                <a:ext cx="436968" cy="277291"/>
              </a:xfrm>
              <a:prstGeom prst="curvedConnector3">
                <a:avLst>
                  <a:gd name="adj1" fmla="val 50000"/>
                </a:avLst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val 157"/>
              <p:cNvSpPr/>
              <p:nvPr/>
            </p:nvSpPr>
            <p:spPr>
              <a:xfrm rot="19623411">
                <a:off x="4074715" y="3086726"/>
                <a:ext cx="199104" cy="191692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158"/>
              <p:cNvSpPr/>
              <p:nvPr/>
            </p:nvSpPr>
            <p:spPr>
              <a:xfrm rot="19623411">
                <a:off x="4379515" y="2781926"/>
                <a:ext cx="199104" cy="191692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159"/>
              <p:cNvSpPr/>
              <p:nvPr/>
            </p:nvSpPr>
            <p:spPr>
              <a:xfrm rot="19623411">
                <a:off x="4608115" y="2477125"/>
                <a:ext cx="199104" cy="191692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160"/>
              <p:cNvSpPr/>
              <p:nvPr/>
            </p:nvSpPr>
            <p:spPr>
              <a:xfrm rot="19623411">
                <a:off x="4804740" y="2129970"/>
                <a:ext cx="199104" cy="191692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161"/>
              <p:cNvSpPr/>
              <p:nvPr/>
            </p:nvSpPr>
            <p:spPr>
              <a:xfrm rot="19623411">
                <a:off x="4836716" y="1105526"/>
                <a:ext cx="199104" cy="191692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162"/>
              <p:cNvSpPr/>
              <p:nvPr/>
            </p:nvSpPr>
            <p:spPr>
              <a:xfrm rot="19623411">
                <a:off x="4408295" y="441362"/>
                <a:ext cx="199104" cy="191692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163"/>
              <p:cNvSpPr/>
              <p:nvPr/>
            </p:nvSpPr>
            <p:spPr>
              <a:xfrm rot="19623411">
                <a:off x="4209653" y="202872"/>
                <a:ext cx="199104" cy="191692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Arrow Connector 37"/>
              <p:cNvCxnSpPr>
                <a:stCxn id="118" idx="3"/>
              </p:cNvCxnSpPr>
              <p:nvPr/>
            </p:nvCxnSpPr>
            <p:spPr>
              <a:xfrm rot="16200000" flipH="1">
                <a:off x="3950471" y="2930463"/>
                <a:ext cx="223090" cy="120257"/>
              </a:xfrm>
              <a:prstGeom prst="curvedConnector3">
                <a:avLst>
                  <a:gd name="adj1" fmla="val 50000"/>
                </a:avLst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37"/>
              <p:cNvCxnSpPr>
                <a:stCxn id="118" idx="4"/>
              </p:cNvCxnSpPr>
              <p:nvPr/>
            </p:nvCxnSpPr>
            <p:spPr>
              <a:xfrm rot="16200000" flipH="1">
                <a:off x="4219058" y="2755445"/>
                <a:ext cx="74004" cy="278924"/>
              </a:xfrm>
              <a:prstGeom prst="curvedConnector2">
                <a:avLst/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7"/>
              <p:cNvCxnSpPr>
                <a:stCxn id="118" idx="5"/>
              </p:cNvCxnSpPr>
              <p:nvPr/>
            </p:nvCxnSpPr>
            <p:spPr>
              <a:xfrm rot="5400000" flipH="1" flipV="1">
                <a:off x="4293514" y="2443622"/>
                <a:ext cx="207467" cy="428976"/>
              </a:xfrm>
              <a:prstGeom prst="curvedConnector5">
                <a:avLst>
                  <a:gd name="adj1" fmla="val 48140"/>
                  <a:gd name="adj2" fmla="val 49970"/>
                  <a:gd name="adj3" fmla="val 137441"/>
                </a:avLst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7"/>
              <p:cNvCxnSpPr>
                <a:stCxn id="119" idx="5"/>
              </p:cNvCxnSpPr>
              <p:nvPr/>
            </p:nvCxnSpPr>
            <p:spPr>
              <a:xfrm rot="5714046" flipV="1">
                <a:off x="4318623" y="1670548"/>
                <a:ext cx="815851" cy="239043"/>
              </a:xfrm>
              <a:prstGeom prst="curvedConnector3">
                <a:avLst>
                  <a:gd name="adj1" fmla="val 50000"/>
                </a:avLst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7"/>
              <p:cNvCxnSpPr>
                <a:stCxn id="119" idx="5"/>
              </p:cNvCxnSpPr>
              <p:nvPr/>
            </p:nvCxnSpPr>
            <p:spPr>
              <a:xfrm rot="5400000" flipH="1" flipV="1">
                <a:off x="4690027" y="1210203"/>
                <a:ext cx="117389" cy="208002"/>
              </a:xfrm>
              <a:prstGeom prst="curvedConnector4">
                <a:avLst>
                  <a:gd name="adj1" fmla="val -96423"/>
                  <a:gd name="adj2" fmla="val 46960"/>
                </a:avLst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7"/>
              <p:cNvCxnSpPr>
                <a:stCxn id="119" idx="6"/>
              </p:cNvCxnSpPr>
              <p:nvPr/>
            </p:nvCxnSpPr>
            <p:spPr>
              <a:xfrm rot="314046" flipH="1" flipV="1">
                <a:off x="4457371" y="639921"/>
                <a:ext cx="194496" cy="610753"/>
              </a:xfrm>
              <a:prstGeom prst="curvedConnector4">
                <a:avLst>
                  <a:gd name="adj1" fmla="val -57547"/>
                  <a:gd name="adj2" fmla="val 54538"/>
                </a:avLst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7"/>
              <p:cNvCxnSpPr>
                <a:stCxn id="119" idx="7"/>
              </p:cNvCxnSpPr>
              <p:nvPr/>
            </p:nvCxnSpPr>
            <p:spPr>
              <a:xfrm rot="16514046" flipV="1">
                <a:off x="3972428" y="583854"/>
                <a:ext cx="808267" cy="377178"/>
              </a:xfrm>
              <a:prstGeom prst="curvedConnector4">
                <a:avLst>
                  <a:gd name="adj1" fmla="val 47588"/>
                  <a:gd name="adj2" fmla="val 110621"/>
                </a:avLst>
              </a:prstGeom>
              <a:ln w="31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119"/>
          <p:cNvGrpSpPr/>
          <p:nvPr/>
        </p:nvGrpSpPr>
        <p:grpSpPr>
          <a:xfrm rot="20764265">
            <a:off x="2998566" y="3554566"/>
            <a:ext cx="2607561" cy="2440218"/>
            <a:chOff x="1278639" y="-5861"/>
            <a:chExt cx="3757181" cy="3512879"/>
          </a:xfrm>
        </p:grpSpPr>
        <p:sp>
          <p:nvSpPr>
            <p:cNvPr id="37" name="Oval 172"/>
            <p:cNvSpPr/>
            <p:nvPr/>
          </p:nvSpPr>
          <p:spPr>
            <a:xfrm rot="19623411">
              <a:off x="1599085" y="325692"/>
              <a:ext cx="3019892" cy="283345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173"/>
            <p:cNvSpPr/>
            <p:nvPr/>
          </p:nvSpPr>
          <p:spPr>
            <a:xfrm rot="19623411">
              <a:off x="1278639" y="-5861"/>
              <a:ext cx="3705048" cy="350484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117"/>
            <p:cNvGrpSpPr/>
            <p:nvPr/>
          </p:nvGrpSpPr>
          <p:grpSpPr>
            <a:xfrm>
              <a:off x="1502466" y="495926"/>
              <a:ext cx="3533354" cy="3011092"/>
              <a:chOff x="1502466" y="495926"/>
              <a:chExt cx="3533354" cy="3011092"/>
            </a:xfrm>
          </p:grpSpPr>
          <p:sp>
            <p:nvSpPr>
              <p:cNvPr id="40" name="Oval 175"/>
              <p:cNvSpPr/>
              <p:nvPr/>
            </p:nvSpPr>
            <p:spPr>
              <a:xfrm rot="19623411">
                <a:off x="2208438" y="879655"/>
                <a:ext cx="1752600" cy="17526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Arrow Connector 5"/>
              <p:cNvCxnSpPr/>
              <p:nvPr/>
            </p:nvCxnSpPr>
            <p:spPr>
              <a:xfrm rot="14223411" flipV="1">
                <a:off x="2497208" y="1456253"/>
                <a:ext cx="394074" cy="394074"/>
              </a:xfrm>
              <a:prstGeom prst="curved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Oval 177"/>
              <p:cNvSpPr/>
              <p:nvPr/>
            </p:nvSpPr>
            <p:spPr>
              <a:xfrm rot="19623411">
                <a:off x="2120302" y="1410851"/>
                <a:ext cx="304800" cy="304800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180"/>
              <p:cNvSpPr/>
              <p:nvPr/>
            </p:nvSpPr>
            <p:spPr>
              <a:xfrm rot="19623411">
                <a:off x="2963389" y="1590930"/>
                <a:ext cx="304800" cy="304800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211"/>
              <p:cNvSpPr/>
              <p:nvPr/>
            </p:nvSpPr>
            <p:spPr>
              <a:xfrm rot="19623411">
                <a:off x="3806476" y="1771008"/>
                <a:ext cx="304800" cy="304800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Straight Arrow Connector 23"/>
              <p:cNvCxnSpPr/>
              <p:nvPr/>
            </p:nvCxnSpPr>
            <p:spPr>
              <a:xfrm rot="14223411" flipH="1">
                <a:off x="3340296" y="1636332"/>
                <a:ext cx="394074" cy="394074"/>
              </a:xfrm>
              <a:prstGeom prst="curved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213"/>
              <p:cNvSpPr/>
              <p:nvPr/>
            </p:nvSpPr>
            <p:spPr>
              <a:xfrm rot="19623411">
                <a:off x="1502466" y="1849112"/>
                <a:ext cx="304800" cy="304800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214"/>
              <p:cNvSpPr/>
              <p:nvPr/>
            </p:nvSpPr>
            <p:spPr>
              <a:xfrm rot="19623411">
                <a:off x="1769001" y="859201"/>
                <a:ext cx="304800" cy="304800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215"/>
              <p:cNvSpPr/>
              <p:nvPr/>
            </p:nvSpPr>
            <p:spPr>
              <a:xfrm rot="19623411">
                <a:off x="3881322" y="2577609"/>
                <a:ext cx="304800" cy="304800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216"/>
              <p:cNvSpPr/>
              <p:nvPr/>
            </p:nvSpPr>
            <p:spPr>
              <a:xfrm rot="19623411">
                <a:off x="4343283" y="1188664"/>
                <a:ext cx="304800" cy="304800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Arrow Connector 34"/>
              <p:cNvCxnSpPr/>
              <p:nvPr/>
            </p:nvCxnSpPr>
            <p:spPr>
              <a:xfrm rot="19623411" flipV="1">
                <a:off x="3963202" y="1422605"/>
                <a:ext cx="507013" cy="304553"/>
              </a:xfrm>
              <a:prstGeom prst="curvedConnector4">
                <a:avLst>
                  <a:gd name="adj1" fmla="val 45598"/>
                  <a:gd name="adj2" fmla="val 137247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37"/>
              <p:cNvCxnSpPr/>
              <p:nvPr/>
            </p:nvCxnSpPr>
            <p:spPr>
              <a:xfrm rot="3423411">
                <a:off x="3789894" y="2138796"/>
                <a:ext cx="412810" cy="375824"/>
              </a:xfrm>
              <a:prstGeom prst="curved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40"/>
              <p:cNvCxnSpPr/>
              <p:nvPr/>
            </p:nvCxnSpPr>
            <p:spPr>
              <a:xfrm rot="3423411" flipH="1" flipV="1">
                <a:off x="1868766" y="1103252"/>
                <a:ext cx="501590" cy="157576"/>
              </a:xfrm>
              <a:prstGeom prst="curvedConnector4">
                <a:avLst>
                  <a:gd name="adj1" fmla="val 34808"/>
                  <a:gd name="adj2" fmla="val 245073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43"/>
              <p:cNvCxnSpPr/>
              <p:nvPr/>
            </p:nvCxnSpPr>
            <p:spPr>
              <a:xfrm rot="8823411" flipV="1">
                <a:off x="1726025" y="1769949"/>
                <a:ext cx="496661" cy="139573"/>
              </a:xfrm>
              <a:prstGeom prst="curvedConnector4">
                <a:avLst>
                  <a:gd name="adj1" fmla="val 45506"/>
                  <a:gd name="adj2" fmla="val 295766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Oval 221"/>
              <p:cNvSpPr/>
              <p:nvPr/>
            </p:nvSpPr>
            <p:spPr>
              <a:xfrm rot="19623411">
                <a:off x="3602825" y="3315326"/>
                <a:ext cx="199104" cy="191692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Arrow Connector 37"/>
              <p:cNvCxnSpPr/>
              <p:nvPr/>
            </p:nvCxnSpPr>
            <p:spPr>
              <a:xfrm rot="5400000">
                <a:off x="3644759" y="2958886"/>
                <a:ext cx="436968" cy="277291"/>
              </a:xfrm>
              <a:prstGeom prst="curved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Oval 223"/>
              <p:cNvSpPr/>
              <p:nvPr/>
            </p:nvSpPr>
            <p:spPr>
              <a:xfrm rot="19623411">
                <a:off x="4074715" y="3086726"/>
                <a:ext cx="199104" cy="191692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224"/>
              <p:cNvSpPr/>
              <p:nvPr/>
            </p:nvSpPr>
            <p:spPr>
              <a:xfrm rot="19623411">
                <a:off x="4379515" y="2781926"/>
                <a:ext cx="199104" cy="191692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225"/>
              <p:cNvSpPr/>
              <p:nvPr/>
            </p:nvSpPr>
            <p:spPr>
              <a:xfrm rot="19623411">
                <a:off x="4805330" y="2268527"/>
                <a:ext cx="199104" cy="191692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226"/>
              <p:cNvSpPr/>
              <p:nvPr/>
            </p:nvSpPr>
            <p:spPr>
              <a:xfrm rot="19623411">
                <a:off x="4836715" y="1791326"/>
                <a:ext cx="199104" cy="191692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227"/>
              <p:cNvSpPr/>
              <p:nvPr/>
            </p:nvSpPr>
            <p:spPr>
              <a:xfrm rot="19623411">
                <a:off x="4836716" y="1105526"/>
                <a:ext cx="199104" cy="191692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228"/>
              <p:cNvSpPr/>
              <p:nvPr/>
            </p:nvSpPr>
            <p:spPr>
              <a:xfrm rot="19623411">
                <a:off x="4684315" y="800726"/>
                <a:ext cx="199104" cy="191692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229"/>
              <p:cNvSpPr/>
              <p:nvPr/>
            </p:nvSpPr>
            <p:spPr>
              <a:xfrm rot="19623411">
                <a:off x="4455715" y="495926"/>
                <a:ext cx="199104" cy="191692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Straight Arrow Connector 37"/>
              <p:cNvCxnSpPr/>
              <p:nvPr/>
            </p:nvCxnSpPr>
            <p:spPr>
              <a:xfrm rot="16200000" flipH="1">
                <a:off x="3950471" y="2930463"/>
                <a:ext cx="223090" cy="120257"/>
              </a:xfrm>
              <a:prstGeom prst="curved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37"/>
              <p:cNvCxnSpPr/>
              <p:nvPr/>
            </p:nvCxnSpPr>
            <p:spPr>
              <a:xfrm rot="16200000" flipH="1">
                <a:off x="4219058" y="2755445"/>
                <a:ext cx="74004" cy="278924"/>
              </a:xfrm>
              <a:prstGeom prst="curvedConnector2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37"/>
              <p:cNvCxnSpPr/>
              <p:nvPr/>
            </p:nvCxnSpPr>
            <p:spPr>
              <a:xfrm rot="835735" flipV="1">
                <a:off x="4242150" y="2276573"/>
                <a:ext cx="507429" cy="554494"/>
              </a:xfrm>
              <a:prstGeom prst="curved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37"/>
              <p:cNvCxnSpPr/>
              <p:nvPr/>
            </p:nvCxnSpPr>
            <p:spPr>
              <a:xfrm rot="16200000" flipH="1">
                <a:off x="4494689" y="1522929"/>
                <a:ext cx="495679" cy="195615"/>
              </a:xfrm>
              <a:prstGeom prst="curved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37"/>
              <p:cNvCxnSpPr/>
              <p:nvPr/>
            </p:nvCxnSpPr>
            <p:spPr>
              <a:xfrm rot="5400000" flipH="1" flipV="1">
                <a:off x="4690027" y="1210203"/>
                <a:ext cx="117389" cy="208002"/>
              </a:xfrm>
              <a:prstGeom prst="curvedConnector4">
                <a:avLst>
                  <a:gd name="adj1" fmla="val -96423"/>
                  <a:gd name="adj2" fmla="val 46960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37"/>
              <p:cNvCxnSpPr/>
              <p:nvPr/>
            </p:nvCxnSpPr>
            <p:spPr>
              <a:xfrm flipV="1">
                <a:off x="4623579" y="991729"/>
                <a:ext cx="138068" cy="266459"/>
              </a:xfrm>
              <a:prstGeom prst="curvedConnector2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37"/>
              <p:cNvCxnSpPr/>
              <p:nvPr/>
            </p:nvCxnSpPr>
            <p:spPr>
              <a:xfrm rot="16200000" flipV="1">
                <a:off x="4226562" y="891070"/>
                <a:ext cx="546117" cy="55795"/>
              </a:xfrm>
              <a:prstGeom prst="curvedConnector4">
                <a:avLst>
                  <a:gd name="adj1" fmla="val 45874"/>
                  <a:gd name="adj2" fmla="val 214842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0" name="Group 177"/>
          <p:cNvGrpSpPr/>
          <p:nvPr/>
        </p:nvGrpSpPr>
        <p:grpSpPr>
          <a:xfrm rot="12856852">
            <a:off x="6034838" y="4100261"/>
            <a:ext cx="2607561" cy="2481037"/>
            <a:chOff x="1278639" y="-5861"/>
            <a:chExt cx="3757181" cy="3571641"/>
          </a:xfrm>
        </p:grpSpPr>
        <p:sp>
          <p:nvSpPr>
            <p:cNvPr id="71" name="Oval 238"/>
            <p:cNvSpPr/>
            <p:nvPr/>
          </p:nvSpPr>
          <p:spPr>
            <a:xfrm rot="19623411">
              <a:off x="1599085" y="325692"/>
              <a:ext cx="3019892" cy="283345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239"/>
            <p:cNvSpPr/>
            <p:nvPr/>
          </p:nvSpPr>
          <p:spPr>
            <a:xfrm rot="19623411">
              <a:off x="1278639" y="-5861"/>
              <a:ext cx="3705048" cy="350484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117"/>
            <p:cNvGrpSpPr/>
            <p:nvPr/>
          </p:nvGrpSpPr>
          <p:grpSpPr>
            <a:xfrm>
              <a:off x="1502466" y="495926"/>
              <a:ext cx="3533354" cy="3069854"/>
              <a:chOff x="1502466" y="495926"/>
              <a:chExt cx="3533354" cy="3069854"/>
            </a:xfrm>
          </p:grpSpPr>
          <p:sp>
            <p:nvSpPr>
              <p:cNvPr id="74" name="Oval 241"/>
              <p:cNvSpPr/>
              <p:nvPr/>
            </p:nvSpPr>
            <p:spPr>
              <a:xfrm rot="19623411">
                <a:off x="2208438" y="879655"/>
                <a:ext cx="1752600" cy="17526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5" name="Straight Arrow Connector 5"/>
              <p:cNvCxnSpPr/>
              <p:nvPr/>
            </p:nvCxnSpPr>
            <p:spPr>
              <a:xfrm rot="14223411" flipV="1">
                <a:off x="2497208" y="1456253"/>
                <a:ext cx="394074" cy="394074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243"/>
              <p:cNvSpPr/>
              <p:nvPr/>
            </p:nvSpPr>
            <p:spPr>
              <a:xfrm rot="19623411">
                <a:off x="2120302" y="1410851"/>
                <a:ext cx="304800" cy="304800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244"/>
              <p:cNvSpPr/>
              <p:nvPr/>
            </p:nvSpPr>
            <p:spPr>
              <a:xfrm rot="19623411">
                <a:off x="2963389" y="1590930"/>
                <a:ext cx="304800" cy="304800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245"/>
              <p:cNvSpPr/>
              <p:nvPr/>
            </p:nvSpPr>
            <p:spPr>
              <a:xfrm rot="19623411">
                <a:off x="3806476" y="1771008"/>
                <a:ext cx="304800" cy="304800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Arrow Connector 23"/>
              <p:cNvCxnSpPr/>
              <p:nvPr/>
            </p:nvCxnSpPr>
            <p:spPr>
              <a:xfrm rot="14223411" flipH="1">
                <a:off x="3340296" y="1636332"/>
                <a:ext cx="394074" cy="394074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Oval 247"/>
              <p:cNvSpPr/>
              <p:nvPr/>
            </p:nvSpPr>
            <p:spPr>
              <a:xfrm rot="19623411">
                <a:off x="1502466" y="1849112"/>
                <a:ext cx="304800" cy="304800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248"/>
              <p:cNvSpPr/>
              <p:nvPr/>
            </p:nvSpPr>
            <p:spPr>
              <a:xfrm rot="19623411">
                <a:off x="1769001" y="859201"/>
                <a:ext cx="304800" cy="304800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249"/>
              <p:cNvSpPr/>
              <p:nvPr/>
            </p:nvSpPr>
            <p:spPr>
              <a:xfrm rot="19623411">
                <a:off x="3881322" y="2577609"/>
                <a:ext cx="304800" cy="304800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250"/>
              <p:cNvSpPr/>
              <p:nvPr/>
            </p:nvSpPr>
            <p:spPr>
              <a:xfrm rot="19623411">
                <a:off x="4343283" y="1188664"/>
                <a:ext cx="304800" cy="304800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4" name="Straight Arrow Connector 34"/>
              <p:cNvCxnSpPr/>
              <p:nvPr/>
            </p:nvCxnSpPr>
            <p:spPr>
              <a:xfrm rot="19623411" flipV="1">
                <a:off x="3963202" y="1422605"/>
                <a:ext cx="507013" cy="304553"/>
              </a:xfrm>
              <a:prstGeom prst="curvedConnector4">
                <a:avLst>
                  <a:gd name="adj1" fmla="val 45598"/>
                  <a:gd name="adj2" fmla="val 137247"/>
                </a:avLst>
              </a:prstGeom>
              <a:ln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37"/>
              <p:cNvCxnSpPr/>
              <p:nvPr/>
            </p:nvCxnSpPr>
            <p:spPr>
              <a:xfrm rot="3423411">
                <a:off x="3789894" y="2138796"/>
                <a:ext cx="412810" cy="375824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40"/>
              <p:cNvCxnSpPr/>
              <p:nvPr/>
            </p:nvCxnSpPr>
            <p:spPr>
              <a:xfrm rot="3423411" flipH="1" flipV="1">
                <a:off x="1868766" y="1103252"/>
                <a:ext cx="501590" cy="157576"/>
              </a:xfrm>
              <a:prstGeom prst="curvedConnector4">
                <a:avLst>
                  <a:gd name="adj1" fmla="val 34808"/>
                  <a:gd name="adj2" fmla="val 245073"/>
                </a:avLst>
              </a:prstGeom>
              <a:ln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43"/>
              <p:cNvCxnSpPr/>
              <p:nvPr/>
            </p:nvCxnSpPr>
            <p:spPr>
              <a:xfrm rot="8823411" flipV="1">
                <a:off x="1726025" y="1769949"/>
                <a:ext cx="496661" cy="139573"/>
              </a:xfrm>
              <a:prstGeom prst="curvedConnector4">
                <a:avLst>
                  <a:gd name="adj1" fmla="val 45506"/>
                  <a:gd name="adj2" fmla="val 295766"/>
                </a:avLst>
              </a:prstGeom>
              <a:ln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Oval 255"/>
              <p:cNvSpPr/>
              <p:nvPr/>
            </p:nvSpPr>
            <p:spPr>
              <a:xfrm rot="19623411">
                <a:off x="3200734" y="3374088"/>
                <a:ext cx="199104" cy="191692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9" name="Straight Arrow Connector 37"/>
              <p:cNvCxnSpPr/>
              <p:nvPr/>
            </p:nvCxnSpPr>
            <p:spPr>
              <a:xfrm rot="14143148" flipH="1" flipV="1">
                <a:off x="3648546" y="2706421"/>
                <a:ext cx="27322" cy="840959"/>
              </a:xfrm>
              <a:prstGeom prst="curvedConnector5">
                <a:avLst>
                  <a:gd name="adj1" fmla="val 643174"/>
                  <a:gd name="adj2" fmla="val 50865"/>
                  <a:gd name="adj3" fmla="val 205248"/>
                </a:avLst>
              </a:prstGeom>
              <a:ln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Oval 257"/>
              <p:cNvSpPr/>
              <p:nvPr/>
            </p:nvSpPr>
            <p:spPr>
              <a:xfrm rot="19623411">
                <a:off x="4074715" y="3086726"/>
                <a:ext cx="199104" cy="191692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258"/>
              <p:cNvSpPr/>
              <p:nvPr/>
            </p:nvSpPr>
            <p:spPr>
              <a:xfrm rot="19623411">
                <a:off x="4379515" y="2781926"/>
                <a:ext cx="199104" cy="191692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259"/>
              <p:cNvSpPr/>
              <p:nvPr/>
            </p:nvSpPr>
            <p:spPr>
              <a:xfrm rot="19623411">
                <a:off x="4608115" y="2477125"/>
                <a:ext cx="199104" cy="191692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260"/>
              <p:cNvSpPr/>
              <p:nvPr/>
            </p:nvSpPr>
            <p:spPr>
              <a:xfrm rot="19623411">
                <a:off x="4836715" y="1791326"/>
                <a:ext cx="199104" cy="191692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261"/>
              <p:cNvSpPr/>
              <p:nvPr/>
            </p:nvSpPr>
            <p:spPr>
              <a:xfrm rot="19623411">
                <a:off x="4836716" y="1105526"/>
                <a:ext cx="199104" cy="191692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262"/>
              <p:cNvSpPr/>
              <p:nvPr/>
            </p:nvSpPr>
            <p:spPr>
              <a:xfrm rot="19623411">
                <a:off x="4684315" y="800726"/>
                <a:ext cx="199104" cy="191692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263"/>
              <p:cNvSpPr/>
              <p:nvPr/>
            </p:nvSpPr>
            <p:spPr>
              <a:xfrm rot="19623411">
                <a:off x="4455715" y="495926"/>
                <a:ext cx="199104" cy="191692"/>
              </a:xfrm>
              <a:prstGeom prst="ellipse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7" name="Straight Arrow Connector 37"/>
              <p:cNvCxnSpPr/>
              <p:nvPr/>
            </p:nvCxnSpPr>
            <p:spPr>
              <a:xfrm rot="16200000" flipH="1">
                <a:off x="3950471" y="2930463"/>
                <a:ext cx="223090" cy="120257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37"/>
              <p:cNvCxnSpPr/>
              <p:nvPr/>
            </p:nvCxnSpPr>
            <p:spPr>
              <a:xfrm rot="16200000" flipH="1">
                <a:off x="4219058" y="2755445"/>
                <a:ext cx="74004" cy="278924"/>
              </a:xfrm>
              <a:prstGeom prst="curvedConnector2">
                <a:avLst/>
              </a:prstGeom>
              <a:ln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37"/>
              <p:cNvCxnSpPr/>
              <p:nvPr/>
            </p:nvCxnSpPr>
            <p:spPr>
              <a:xfrm rot="5400000" flipH="1" flipV="1">
                <a:off x="4293514" y="2443622"/>
                <a:ext cx="207467" cy="428976"/>
              </a:xfrm>
              <a:prstGeom prst="curvedConnector5">
                <a:avLst>
                  <a:gd name="adj1" fmla="val 48140"/>
                  <a:gd name="adj2" fmla="val 49970"/>
                  <a:gd name="adj3" fmla="val 137441"/>
                </a:avLst>
              </a:prstGeom>
              <a:ln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37"/>
              <p:cNvCxnSpPr/>
              <p:nvPr/>
            </p:nvCxnSpPr>
            <p:spPr>
              <a:xfrm rot="16200000" flipH="1">
                <a:off x="4494689" y="1522929"/>
                <a:ext cx="495679" cy="195615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37"/>
              <p:cNvCxnSpPr/>
              <p:nvPr/>
            </p:nvCxnSpPr>
            <p:spPr>
              <a:xfrm rot="5400000" flipH="1" flipV="1">
                <a:off x="4690027" y="1210203"/>
                <a:ext cx="117389" cy="208002"/>
              </a:xfrm>
              <a:prstGeom prst="curvedConnector4">
                <a:avLst>
                  <a:gd name="adj1" fmla="val -96423"/>
                  <a:gd name="adj2" fmla="val 46960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37"/>
              <p:cNvCxnSpPr/>
              <p:nvPr/>
            </p:nvCxnSpPr>
            <p:spPr>
              <a:xfrm flipV="1">
                <a:off x="4623579" y="991729"/>
                <a:ext cx="138068" cy="266459"/>
              </a:xfrm>
              <a:prstGeom prst="curvedConnector2">
                <a:avLst/>
              </a:prstGeom>
              <a:ln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37"/>
              <p:cNvCxnSpPr/>
              <p:nvPr/>
            </p:nvCxnSpPr>
            <p:spPr>
              <a:xfrm rot="16200000" flipV="1">
                <a:off x="4226562" y="891070"/>
                <a:ext cx="546117" cy="55795"/>
              </a:xfrm>
              <a:prstGeom prst="curvedConnector4">
                <a:avLst>
                  <a:gd name="adj1" fmla="val 45874"/>
                  <a:gd name="adj2" fmla="val 214842"/>
                </a:avLst>
              </a:prstGeom>
              <a:ln>
                <a:solidFill>
                  <a:schemeClr val="accent4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4" name="Picture 2" descr="http://www.sciencebasedmedicine.org/wp-content/uploads/2010/08/bananas0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2601" y="914400"/>
            <a:ext cx="1588769" cy="914400"/>
          </a:xfrm>
          <a:prstGeom prst="rect">
            <a:avLst/>
          </a:prstGeom>
          <a:noFill/>
        </p:spPr>
      </p:pic>
      <p:pic>
        <p:nvPicPr>
          <p:cNvPr id="105" name="Picture 8" descr="http://kaufmann-mercantile.com/images/heirloom-tomatoe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2600" y="5410200"/>
            <a:ext cx="1295400" cy="921998"/>
          </a:xfrm>
          <a:prstGeom prst="rect">
            <a:avLst/>
          </a:prstGeom>
          <a:noFill/>
        </p:spPr>
      </p:pic>
      <p:pic>
        <p:nvPicPr>
          <p:cNvPr id="106" name="Picture 6" descr="http://www.inspection.gc.ca/english/plaveg/pbrpov/image/4909b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63000" y="5181601"/>
            <a:ext cx="1600200" cy="761475"/>
          </a:xfrm>
          <a:prstGeom prst="rect">
            <a:avLst/>
          </a:prstGeom>
          <a:noFill/>
        </p:spPr>
      </p:pic>
      <p:sp>
        <p:nvSpPr>
          <p:cNvPr id="107" name="Title 1"/>
          <p:cNvSpPr txBox="1">
            <a:spLocks/>
          </p:cNvSpPr>
          <p:nvPr/>
        </p:nvSpPr>
        <p:spPr>
          <a:xfrm>
            <a:off x="2057400" y="0"/>
            <a:ext cx="8305800" cy="762000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0"/>
              </a:spcBef>
              <a:defRPr/>
            </a:pPr>
            <a:r>
              <a:rPr lang="en-US" sz="3600" b="1" dirty="0"/>
              <a:t>Common Reference Ontology</a:t>
            </a:r>
          </a:p>
        </p:txBody>
      </p:sp>
      <p:pic>
        <p:nvPicPr>
          <p:cNvPr id="108" name="Picture 17" descr="Crop Ontology logo short (CO only)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1" y="1"/>
            <a:ext cx="875407" cy="569606"/>
          </a:xfrm>
          <a:prstGeom prst="rect">
            <a:avLst/>
          </a:prstGeom>
        </p:spPr>
      </p:pic>
      <p:sp>
        <p:nvSpPr>
          <p:cNvPr id="109" name="Rectangle 108"/>
          <p:cNvSpPr/>
          <p:nvPr/>
        </p:nvSpPr>
        <p:spPr>
          <a:xfrm>
            <a:off x="1585692" y="4907634"/>
            <a:ext cx="15121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Tomato Traits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1695901" y="1876353"/>
            <a:ext cx="15121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Banana Traits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8735624" y="4760407"/>
            <a:ext cx="16275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/>
              <a:t>Soybean Traits</a:t>
            </a:r>
            <a:endParaRPr lang="en-US" b="1" dirty="0"/>
          </a:p>
        </p:txBody>
      </p:sp>
      <p:sp>
        <p:nvSpPr>
          <p:cNvPr id="112" name="Rectangle 111"/>
          <p:cNvSpPr/>
          <p:nvPr/>
        </p:nvSpPr>
        <p:spPr>
          <a:xfrm>
            <a:off x="5860841" y="1701279"/>
            <a:ext cx="1293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Finger color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5011374" y="3486429"/>
            <a:ext cx="1216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Berry color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7178574" y="3741986"/>
            <a:ext cx="1067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Pod color</a:t>
            </a:r>
          </a:p>
        </p:txBody>
      </p:sp>
      <p:grpSp>
        <p:nvGrpSpPr>
          <p:cNvPr id="115" name="Group 56"/>
          <p:cNvGrpSpPr/>
          <p:nvPr/>
        </p:nvGrpSpPr>
        <p:grpSpPr>
          <a:xfrm>
            <a:off x="7634692" y="659681"/>
            <a:ext cx="3657600" cy="3276600"/>
            <a:chOff x="5011444" y="855956"/>
            <a:chExt cx="3657600" cy="3276600"/>
          </a:xfrm>
        </p:grpSpPr>
        <p:sp>
          <p:nvSpPr>
            <p:cNvPr id="116" name="Oval 1"/>
            <p:cNvSpPr/>
            <p:nvPr/>
          </p:nvSpPr>
          <p:spPr>
            <a:xfrm>
              <a:off x="5943600" y="1600200"/>
              <a:ext cx="1752600" cy="1752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Arrow Connector 5"/>
            <p:cNvCxnSpPr/>
            <p:nvPr/>
          </p:nvCxnSpPr>
          <p:spPr>
            <a:xfrm rot="16200000" flipV="1">
              <a:off x="6369480" y="1999446"/>
              <a:ext cx="286064" cy="465098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Oval 14"/>
            <p:cNvSpPr/>
            <p:nvPr/>
          </p:nvSpPr>
          <p:spPr>
            <a:xfrm>
              <a:off x="6019800" y="1828800"/>
              <a:ext cx="304800" cy="3048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6"/>
            <p:cNvSpPr/>
            <p:nvPr/>
          </p:nvSpPr>
          <p:spPr>
            <a:xfrm>
              <a:off x="6700424" y="2330390"/>
              <a:ext cx="304800" cy="3048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8"/>
            <p:cNvSpPr/>
            <p:nvPr/>
          </p:nvSpPr>
          <p:spPr>
            <a:xfrm>
              <a:off x="6781800" y="3124200"/>
              <a:ext cx="304800" cy="3048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1" name="Straight Arrow Connector 23"/>
            <p:cNvCxnSpPr/>
            <p:nvPr/>
          </p:nvCxnSpPr>
          <p:spPr>
            <a:xfrm rot="5400000">
              <a:off x="6572808" y="2888820"/>
              <a:ext cx="533647" cy="26387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27"/>
            <p:cNvSpPr/>
            <p:nvPr/>
          </p:nvSpPr>
          <p:spPr>
            <a:xfrm>
              <a:off x="5337702" y="1061624"/>
              <a:ext cx="3019892" cy="283345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30"/>
            <p:cNvSpPr/>
            <p:nvPr/>
          </p:nvSpPr>
          <p:spPr>
            <a:xfrm>
              <a:off x="5181600" y="2362200"/>
              <a:ext cx="304800" cy="3048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31"/>
            <p:cNvSpPr/>
            <p:nvPr/>
          </p:nvSpPr>
          <p:spPr>
            <a:xfrm>
              <a:off x="5621044" y="1313156"/>
              <a:ext cx="304800" cy="3048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32"/>
            <p:cNvSpPr/>
            <p:nvPr/>
          </p:nvSpPr>
          <p:spPr>
            <a:xfrm>
              <a:off x="5715000" y="3429000"/>
              <a:ext cx="304800" cy="3048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33"/>
            <p:cNvSpPr/>
            <p:nvPr/>
          </p:nvSpPr>
          <p:spPr>
            <a:xfrm>
              <a:off x="7068844" y="3675356"/>
              <a:ext cx="304800" cy="3048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Arrow Connector 34"/>
            <p:cNvCxnSpPr/>
            <p:nvPr/>
          </p:nvCxnSpPr>
          <p:spPr>
            <a:xfrm>
              <a:off x="7086600" y="3276600"/>
              <a:ext cx="26881" cy="443393"/>
            </a:xfrm>
            <a:prstGeom prst="curved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37"/>
            <p:cNvCxnSpPr/>
            <p:nvPr/>
          </p:nvCxnSpPr>
          <p:spPr>
            <a:xfrm rot="5400000">
              <a:off x="6324601" y="3079563"/>
              <a:ext cx="197037" cy="806637"/>
            </a:xfrm>
            <a:prstGeom prst="curved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40"/>
            <p:cNvCxnSpPr/>
            <p:nvPr/>
          </p:nvCxnSpPr>
          <p:spPr>
            <a:xfrm rot="16200000" flipV="1">
              <a:off x="5791201" y="1447800"/>
              <a:ext cx="255481" cy="506519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43"/>
            <p:cNvCxnSpPr/>
            <p:nvPr/>
          </p:nvCxnSpPr>
          <p:spPr>
            <a:xfrm rot="10800000" flipV="1">
              <a:off x="5441764" y="1981199"/>
              <a:ext cx="578037" cy="425637"/>
            </a:xfrm>
            <a:prstGeom prst="curved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Oval 46"/>
            <p:cNvSpPr/>
            <p:nvPr/>
          </p:nvSpPr>
          <p:spPr>
            <a:xfrm>
              <a:off x="5011444" y="855956"/>
              <a:ext cx="3657600" cy="3276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2" name="Rounded Rectangle 225"/>
          <p:cNvSpPr/>
          <p:nvPr/>
        </p:nvSpPr>
        <p:spPr>
          <a:xfrm>
            <a:off x="8935512" y="3846274"/>
            <a:ext cx="1676324" cy="53340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Reference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 Trait Ontology</a:t>
            </a:r>
          </a:p>
        </p:txBody>
      </p:sp>
      <p:cxnSp>
        <p:nvCxnSpPr>
          <p:cNvPr id="133" name="Connecteur droit avec flèche 132"/>
          <p:cNvCxnSpPr>
            <a:stCxn id="117" idx="6"/>
            <a:endCxn id="136" idx="2"/>
          </p:cNvCxnSpPr>
          <p:nvPr/>
        </p:nvCxnSpPr>
        <p:spPr>
          <a:xfrm>
            <a:off x="5928974" y="1990571"/>
            <a:ext cx="1875875" cy="3277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>
            <a:endCxn id="136" idx="3"/>
          </p:cNvCxnSpPr>
          <p:nvPr/>
        </p:nvCxnSpPr>
        <p:spPr>
          <a:xfrm flipV="1">
            <a:off x="5114439" y="2426088"/>
            <a:ext cx="2735046" cy="13158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avec flèche 134"/>
          <p:cNvCxnSpPr>
            <a:endCxn id="136" idx="4"/>
          </p:cNvCxnSpPr>
          <p:nvPr/>
        </p:nvCxnSpPr>
        <p:spPr>
          <a:xfrm flipV="1">
            <a:off x="6828850" y="2470725"/>
            <a:ext cx="1128398" cy="18104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ZoneTexte 135"/>
          <p:cNvSpPr txBox="1"/>
          <p:nvPr/>
        </p:nvSpPr>
        <p:spPr>
          <a:xfrm>
            <a:off x="7332368" y="2552868"/>
            <a:ext cx="1207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Fruit Color</a:t>
            </a:r>
          </a:p>
        </p:txBody>
      </p:sp>
      <p:pic>
        <p:nvPicPr>
          <p:cNvPr id="137" name="Picture 1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5049" y="-1"/>
            <a:ext cx="1148662" cy="604157"/>
          </a:xfrm>
          <a:prstGeom prst="rect">
            <a:avLst/>
          </a:prstGeom>
        </p:spPr>
      </p:pic>
      <p:pic>
        <p:nvPicPr>
          <p:cNvPr id="138" name="Picture 137" descr="NSF_logo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5603" y="-35371"/>
            <a:ext cx="786616" cy="79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73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5C7522-F1D8-BB4B-92E1-98E214203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CROP ONTOLOGY in </a:t>
            </a:r>
            <a:r>
              <a:rPr lang="fr-FR" dirty="0" err="1"/>
              <a:t>miappe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A9A59A8-0CD4-A24C-BE4F-E7FEB236E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8194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Context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77608" y="1040732"/>
            <a:ext cx="9627333" cy="5268987"/>
          </a:xfrm>
        </p:spPr>
        <p:txBody>
          <a:bodyPr>
            <a:normAutofit lnSpcReduction="10000"/>
          </a:bodyPr>
          <a:lstStyle/>
          <a:p>
            <a:r>
              <a:rPr lang="en-US" noProof="0" dirty="0"/>
              <a:t>Need</a:t>
            </a:r>
          </a:p>
          <a:p>
            <a:pPr lvl="1"/>
            <a:r>
              <a:rPr lang="en-US" noProof="0" dirty="0"/>
              <a:t>Importance of controlled vocabularies and ontologies for data annotation and FAIRness</a:t>
            </a:r>
          </a:p>
          <a:p>
            <a:pPr lvl="1"/>
            <a:r>
              <a:rPr lang="en-US" noProof="0" dirty="0"/>
              <a:t>Must respect crop specificities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Answer</a:t>
            </a:r>
          </a:p>
          <a:p>
            <a:pPr lvl="1"/>
            <a:r>
              <a:rPr lang="en-US" noProof="0" dirty="0"/>
              <a:t>Development of a standard to build ontologies to annotate phenotypes: “Crop Ontology”</a:t>
            </a:r>
          </a:p>
          <a:p>
            <a:pPr lvl="1"/>
            <a:r>
              <a:rPr lang="en-US" noProof="0" dirty="0"/>
              <a:t>Crop-specific vocabulary established by its community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en-US" noProof="0" dirty="0"/>
              <a:t> 31 ontologies crop-specific available (including woody plants): </a:t>
            </a:r>
            <a:r>
              <a:rPr lang="en-US" noProof="0" dirty="0">
                <a:hlinkClick r:id="rId2"/>
              </a:rPr>
              <a:t>www.cropontology.org</a:t>
            </a:r>
            <a:endParaRPr lang="en-US" noProof="0" dirty="0"/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C12F14-8B3C-4EAB-983F-40311AB14254}" type="slidenum">
              <a:rPr kumimoji="0" lang="fr-FR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fr-FR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Tableau 6"/>
          <p:cNvGraphicFramePr>
            <a:graphicFrameLocks noGrp="1"/>
          </p:cNvGraphicFramePr>
          <p:nvPr/>
        </p:nvGraphicFramePr>
        <p:xfrm>
          <a:off x="343711" y="2512936"/>
          <a:ext cx="4938205" cy="11125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077847">
                  <a:extLst>
                    <a:ext uri="{9D8B030D-6E8A-4147-A177-3AD203B41FA5}">
                      <a16:colId xmlns:a16="http://schemas.microsoft.com/office/drawing/2014/main" val="49470069"/>
                    </a:ext>
                  </a:extLst>
                </a:gridCol>
                <a:gridCol w="1163955">
                  <a:extLst>
                    <a:ext uri="{9D8B030D-6E8A-4147-A177-3AD203B41FA5}">
                      <a16:colId xmlns:a16="http://schemas.microsoft.com/office/drawing/2014/main" val="3993560237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1214296590"/>
                    </a:ext>
                  </a:extLst>
                </a:gridCol>
                <a:gridCol w="492443">
                  <a:extLst>
                    <a:ext uri="{9D8B030D-6E8A-4147-A177-3AD203B41FA5}">
                      <a16:colId xmlns:a16="http://schemas.microsoft.com/office/drawing/2014/main" val="859180312"/>
                    </a:ext>
                  </a:extLst>
                </a:gridCol>
                <a:gridCol w="621030">
                  <a:extLst>
                    <a:ext uri="{9D8B030D-6E8A-4147-A177-3AD203B41FA5}">
                      <a16:colId xmlns:a16="http://schemas.microsoft.com/office/drawing/2014/main" val="26936656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800" dirty="0" err="1"/>
                        <a:t>Study</a:t>
                      </a: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Genotype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CIR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SUR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39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800" dirty="0"/>
                        <a:t>Domaine de Valcros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6579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924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/>
                        <a:t>Domaine de Valcros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6580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482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690855"/>
                  </a:ext>
                </a:extLst>
              </a:tr>
            </a:tbl>
          </a:graphicData>
        </a:graphic>
      </p:graphicFrame>
      <p:graphicFrame>
        <p:nvGraphicFramePr>
          <p:cNvPr id="8" name="Tableau 7"/>
          <p:cNvGraphicFramePr>
            <a:graphicFrameLocks noGrp="1"/>
          </p:cNvGraphicFramePr>
          <p:nvPr/>
        </p:nvGraphicFramePr>
        <p:xfrm>
          <a:off x="5817393" y="2512936"/>
          <a:ext cx="3360421" cy="11125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146493">
                  <a:extLst>
                    <a:ext uri="{9D8B030D-6E8A-4147-A177-3AD203B41FA5}">
                      <a16:colId xmlns:a16="http://schemas.microsoft.com/office/drawing/2014/main" val="1441682219"/>
                    </a:ext>
                  </a:extLst>
                </a:gridCol>
                <a:gridCol w="1163955">
                  <a:extLst>
                    <a:ext uri="{9D8B030D-6E8A-4147-A177-3AD203B41FA5}">
                      <a16:colId xmlns:a16="http://schemas.microsoft.com/office/drawing/2014/main" val="3993560237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859180312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0780375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800" dirty="0" err="1"/>
                        <a:t>Study</a:t>
                      </a: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Genotype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CIR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39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800" dirty="0"/>
                        <a:t>La Nerthe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6579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/>
                        <a:t>650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924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/>
                        <a:t>La Nerthe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6580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514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690855"/>
                  </a:ext>
                </a:extLst>
              </a:tr>
            </a:tbl>
          </a:graphicData>
        </a:graphic>
      </p:graphicFrame>
      <p:grpSp>
        <p:nvGrpSpPr>
          <p:cNvPr id="15" name="Groupe 14"/>
          <p:cNvGrpSpPr/>
          <p:nvPr/>
        </p:nvGrpSpPr>
        <p:grpSpPr>
          <a:xfrm>
            <a:off x="10081452" y="-1454"/>
            <a:ext cx="797744" cy="523968"/>
            <a:chOff x="9374913" y="-27383"/>
            <a:chExt cx="1329599" cy="959280"/>
          </a:xfrm>
          <a:solidFill>
            <a:schemeClr val="bg1"/>
          </a:solidFill>
        </p:grpSpPr>
        <p:pic>
          <p:nvPicPr>
            <p:cNvPr id="9" name="Shape 379"/>
            <p:cNvPicPr preferRelativeResize="0"/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862503" y="-27383"/>
              <a:ext cx="842009" cy="959280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0" name="Shape 380"/>
            <p:cNvPicPr preferRelativeResize="0"/>
            <p:nvPr/>
          </p:nvPicPr>
          <p:blipFill rotWithShape="1">
            <a:blip r:embed="rId4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374913" y="37710"/>
              <a:ext cx="565232" cy="815921"/>
            </a:xfrm>
            <a:prstGeom prst="rect">
              <a:avLst/>
            </a:prstGeom>
            <a:grpFill/>
            <a:ln>
              <a:noFill/>
            </a:ln>
          </p:spPr>
        </p:pic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8CE61D88-7B59-E640-A36D-65FC22A844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4941" y="1132223"/>
            <a:ext cx="2514600" cy="558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5204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Standard model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C12F14-8B3C-4EAB-983F-40311AB14254}" type="slidenum">
              <a:rPr kumimoji="0" lang="fr-FR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fr-FR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Espace réservé du contenu 5"/>
          <p:cNvSpPr>
            <a:spLocks noGrp="1"/>
          </p:cNvSpPr>
          <p:nvPr>
            <p:ph idx="1"/>
          </p:nvPr>
        </p:nvSpPr>
        <p:spPr>
          <a:xfrm>
            <a:off x="1210488" y="1124747"/>
            <a:ext cx="9775659" cy="500141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noProof="0" dirty="0">
                <a:solidFill>
                  <a:srgbClr val="C00000"/>
                </a:solidFill>
              </a:rPr>
              <a:t>Variable</a:t>
            </a:r>
            <a:r>
              <a:rPr lang="en-US" noProof="0" dirty="0"/>
              <a:t> = trait + method + scale</a:t>
            </a:r>
          </a:p>
          <a:p>
            <a:pPr marL="0" indent="0" algn="ctr">
              <a:buNone/>
            </a:pPr>
            <a:endParaRPr lang="en-US" noProof="0" dirty="0"/>
          </a:p>
          <a:p>
            <a:pPr marL="0" indent="0" algn="r">
              <a:buNone/>
            </a:pPr>
            <a:r>
              <a:rPr lang="en-US" noProof="0" dirty="0"/>
              <a:t>The phenotypic observation</a:t>
            </a:r>
          </a:p>
        </p:txBody>
      </p:sp>
      <p:graphicFrame>
        <p:nvGraphicFramePr>
          <p:cNvPr id="31" name="Tableau 30"/>
          <p:cNvGraphicFramePr>
            <a:graphicFrameLocks noGrp="1"/>
          </p:cNvGraphicFramePr>
          <p:nvPr/>
        </p:nvGraphicFramePr>
        <p:xfrm>
          <a:off x="836020" y="1938744"/>
          <a:ext cx="4938205" cy="11125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077847">
                  <a:extLst>
                    <a:ext uri="{9D8B030D-6E8A-4147-A177-3AD203B41FA5}">
                      <a16:colId xmlns:a16="http://schemas.microsoft.com/office/drawing/2014/main" val="49470069"/>
                    </a:ext>
                  </a:extLst>
                </a:gridCol>
                <a:gridCol w="1163955">
                  <a:extLst>
                    <a:ext uri="{9D8B030D-6E8A-4147-A177-3AD203B41FA5}">
                      <a16:colId xmlns:a16="http://schemas.microsoft.com/office/drawing/2014/main" val="3993560237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1214296590"/>
                    </a:ext>
                  </a:extLst>
                </a:gridCol>
                <a:gridCol w="492443">
                  <a:extLst>
                    <a:ext uri="{9D8B030D-6E8A-4147-A177-3AD203B41FA5}">
                      <a16:colId xmlns:a16="http://schemas.microsoft.com/office/drawing/2014/main" val="859180312"/>
                    </a:ext>
                  </a:extLst>
                </a:gridCol>
                <a:gridCol w="621030">
                  <a:extLst>
                    <a:ext uri="{9D8B030D-6E8A-4147-A177-3AD203B41FA5}">
                      <a16:colId xmlns:a16="http://schemas.microsoft.com/office/drawing/2014/main" val="26936656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800" dirty="0"/>
                        <a:t>Trial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Genotype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CIR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SUR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39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800" dirty="0"/>
                        <a:t>Domaine de Valcros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6579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924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/>
                        <a:t>Domaine de Valcros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6580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482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690855"/>
                  </a:ext>
                </a:extLst>
              </a:tr>
            </a:tbl>
          </a:graphicData>
        </a:graphic>
      </p:graphicFrame>
      <p:grpSp>
        <p:nvGrpSpPr>
          <p:cNvPr id="2" name="Groupe 1"/>
          <p:cNvGrpSpPr/>
          <p:nvPr/>
        </p:nvGrpSpPr>
        <p:grpSpPr>
          <a:xfrm>
            <a:off x="4040777" y="1950715"/>
            <a:ext cx="1726671" cy="357052"/>
            <a:chOff x="4040777" y="1950715"/>
            <a:chExt cx="1726671" cy="357052"/>
          </a:xfrm>
        </p:grpSpPr>
        <p:sp>
          <p:nvSpPr>
            <p:cNvPr id="28" name="Rectangle à coins arrondis 27"/>
            <p:cNvSpPr/>
            <p:nvPr/>
          </p:nvSpPr>
          <p:spPr>
            <a:xfrm>
              <a:off x="4040777" y="1950716"/>
              <a:ext cx="561313" cy="357051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à coins arrondis 28"/>
            <p:cNvSpPr/>
            <p:nvPr/>
          </p:nvSpPr>
          <p:spPr>
            <a:xfrm>
              <a:off x="4602090" y="1950715"/>
              <a:ext cx="527260" cy="357051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Rectangle à coins arrondis 31"/>
            <p:cNvSpPr/>
            <p:nvPr/>
          </p:nvSpPr>
          <p:spPr>
            <a:xfrm>
              <a:off x="5129350" y="1950715"/>
              <a:ext cx="638098" cy="357051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aphicFrame>
        <p:nvGraphicFramePr>
          <p:cNvPr id="15" name="Tableau 14"/>
          <p:cNvGraphicFramePr>
            <a:graphicFrameLocks noGrp="1"/>
          </p:cNvGraphicFramePr>
          <p:nvPr/>
        </p:nvGraphicFramePr>
        <p:xfrm>
          <a:off x="7868302" y="2495004"/>
          <a:ext cx="2626869" cy="3503295"/>
        </p:xfrm>
        <a:graphic>
          <a:graphicData uri="http://schemas.openxmlformats.org/drawingml/2006/table">
            <a:tbl>
              <a:tblPr/>
              <a:tblGrid>
                <a:gridCol w="827088">
                  <a:extLst>
                    <a:ext uri="{9D8B030D-6E8A-4147-A177-3AD203B41FA5}">
                      <a16:colId xmlns:a16="http://schemas.microsoft.com/office/drawing/2014/main" val="3847924657"/>
                    </a:ext>
                  </a:extLst>
                </a:gridCol>
                <a:gridCol w="1799781">
                  <a:extLst>
                    <a:ext uri="{9D8B030D-6E8A-4147-A177-3AD203B41FA5}">
                      <a16:colId xmlns:a16="http://schemas.microsoft.com/office/drawing/2014/main" val="1680816128"/>
                    </a:ext>
                  </a:extLst>
                </a:gridCol>
              </a:tblGrid>
              <a:tr h="381000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Variable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Variable 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81350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Variable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794043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Variable synonyms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913146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Context of use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05024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Growth stage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94023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Variable status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043353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Variable Xref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910190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Institution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89261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Scientist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94877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5242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Language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64041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Crop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29506"/>
                  </a:ext>
                </a:extLst>
              </a:tr>
            </a:tbl>
          </a:graphicData>
        </a:graphic>
      </p:graphicFrame>
      <p:grpSp>
        <p:nvGrpSpPr>
          <p:cNvPr id="16" name="Groupe 15">
            <a:extLst>
              <a:ext uri="{FF2B5EF4-FFF2-40B4-BE49-F238E27FC236}">
                <a16:creationId xmlns:a16="http://schemas.microsoft.com/office/drawing/2014/main" id="{5A9623FE-B683-B547-B79C-4E909B7D975B}"/>
              </a:ext>
            </a:extLst>
          </p:cNvPr>
          <p:cNvGrpSpPr/>
          <p:nvPr/>
        </p:nvGrpSpPr>
        <p:grpSpPr>
          <a:xfrm>
            <a:off x="10081452" y="-1454"/>
            <a:ext cx="797744" cy="523968"/>
            <a:chOff x="9374913" y="-27383"/>
            <a:chExt cx="1329599" cy="959280"/>
          </a:xfrm>
          <a:solidFill>
            <a:schemeClr val="bg1"/>
          </a:solidFill>
        </p:grpSpPr>
        <p:pic>
          <p:nvPicPr>
            <p:cNvPr id="17" name="Shape 379">
              <a:extLst>
                <a:ext uri="{FF2B5EF4-FFF2-40B4-BE49-F238E27FC236}">
                  <a16:creationId xmlns:a16="http://schemas.microsoft.com/office/drawing/2014/main" id="{FA1262E9-7BB0-664D-86FF-0D0FE58BB362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862503" y="-27383"/>
              <a:ext cx="842009" cy="959280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8" name="Shape 380">
              <a:extLst>
                <a:ext uri="{FF2B5EF4-FFF2-40B4-BE49-F238E27FC236}">
                  <a16:creationId xmlns:a16="http://schemas.microsoft.com/office/drawing/2014/main" id="{0E8F8771-EB1F-AB4E-9A69-D61576F96476}"/>
                </a:ext>
              </a:extLst>
            </p:cNvPr>
            <p:cNvPicPr preferRelativeResize="0"/>
            <p:nvPr/>
          </p:nvPicPr>
          <p:blipFill rotWithShape="1">
            <a:blip r:embed="rId3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374913" y="37710"/>
              <a:ext cx="565232" cy="815921"/>
            </a:xfrm>
            <a:prstGeom prst="rect">
              <a:avLst/>
            </a:prstGeom>
            <a:grp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167399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Standard model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C12F14-8B3C-4EAB-983F-40311AB14254}" type="slidenum">
              <a:rPr kumimoji="0" lang="fr-FR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fr-FR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Espace réservé du contenu 5"/>
          <p:cNvSpPr>
            <a:spLocks noGrp="1"/>
          </p:cNvSpPr>
          <p:nvPr>
            <p:ph idx="1"/>
          </p:nvPr>
        </p:nvSpPr>
        <p:spPr>
          <a:xfrm>
            <a:off x="1210488" y="1124747"/>
            <a:ext cx="9775659" cy="500141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noProof="0" dirty="0"/>
              <a:t>Variable = </a:t>
            </a:r>
            <a:r>
              <a:rPr lang="en-US" b="1" noProof="0" dirty="0">
                <a:solidFill>
                  <a:srgbClr val="C00000"/>
                </a:solidFill>
              </a:rPr>
              <a:t>trait</a:t>
            </a:r>
            <a:r>
              <a:rPr lang="en-US" noProof="0" dirty="0"/>
              <a:t> + method + scale</a:t>
            </a:r>
          </a:p>
          <a:p>
            <a:pPr marL="0" indent="0" algn="ctr">
              <a:buNone/>
            </a:pPr>
            <a:endParaRPr lang="en-US" noProof="0" dirty="0"/>
          </a:p>
          <a:p>
            <a:pPr marL="0" indent="0" algn="r">
              <a:buNone/>
            </a:pPr>
            <a:r>
              <a:rPr lang="en-US" noProof="0" dirty="0"/>
              <a:t>What is the studied character?</a:t>
            </a:r>
          </a:p>
        </p:txBody>
      </p:sp>
      <p:graphicFrame>
        <p:nvGraphicFramePr>
          <p:cNvPr id="31" name="Tableau 30"/>
          <p:cNvGraphicFramePr>
            <a:graphicFrameLocks noGrp="1"/>
          </p:cNvGraphicFramePr>
          <p:nvPr/>
        </p:nvGraphicFramePr>
        <p:xfrm>
          <a:off x="836020" y="1938744"/>
          <a:ext cx="4938205" cy="11125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077847">
                  <a:extLst>
                    <a:ext uri="{9D8B030D-6E8A-4147-A177-3AD203B41FA5}">
                      <a16:colId xmlns:a16="http://schemas.microsoft.com/office/drawing/2014/main" val="49470069"/>
                    </a:ext>
                  </a:extLst>
                </a:gridCol>
                <a:gridCol w="1163955">
                  <a:extLst>
                    <a:ext uri="{9D8B030D-6E8A-4147-A177-3AD203B41FA5}">
                      <a16:colId xmlns:a16="http://schemas.microsoft.com/office/drawing/2014/main" val="3993560237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1214296590"/>
                    </a:ext>
                  </a:extLst>
                </a:gridCol>
                <a:gridCol w="492443">
                  <a:extLst>
                    <a:ext uri="{9D8B030D-6E8A-4147-A177-3AD203B41FA5}">
                      <a16:colId xmlns:a16="http://schemas.microsoft.com/office/drawing/2014/main" val="859180312"/>
                    </a:ext>
                  </a:extLst>
                </a:gridCol>
                <a:gridCol w="621030">
                  <a:extLst>
                    <a:ext uri="{9D8B030D-6E8A-4147-A177-3AD203B41FA5}">
                      <a16:colId xmlns:a16="http://schemas.microsoft.com/office/drawing/2014/main" val="26936656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800" dirty="0"/>
                        <a:t>Trial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Genotype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CIR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SUR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39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800" dirty="0"/>
                        <a:t>Domaine de Valcros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6579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924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/>
                        <a:t>Domaine de Valcros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6580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482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690855"/>
                  </a:ext>
                </a:extLst>
              </a:tr>
            </a:tbl>
          </a:graphicData>
        </a:graphic>
      </p:graphicFrame>
      <p:grpSp>
        <p:nvGrpSpPr>
          <p:cNvPr id="38" name="Groupe 37"/>
          <p:cNvGrpSpPr/>
          <p:nvPr/>
        </p:nvGrpSpPr>
        <p:grpSpPr>
          <a:xfrm>
            <a:off x="1384071" y="1950715"/>
            <a:ext cx="5312818" cy="3063821"/>
            <a:chOff x="1384071" y="1950715"/>
            <a:chExt cx="5312818" cy="3063821"/>
          </a:xfrm>
        </p:grpSpPr>
        <p:grpSp>
          <p:nvGrpSpPr>
            <p:cNvPr id="22" name="Groupe 21"/>
            <p:cNvGrpSpPr/>
            <p:nvPr/>
          </p:nvGrpSpPr>
          <p:grpSpPr>
            <a:xfrm>
              <a:off x="2898767" y="1950715"/>
              <a:ext cx="2390107" cy="2440167"/>
              <a:chOff x="2898767" y="1950715"/>
              <a:chExt cx="2390107" cy="2440167"/>
            </a:xfrm>
          </p:grpSpPr>
          <p:sp>
            <p:nvSpPr>
              <p:cNvPr id="29" name="Rectangle à coins arrondis 28"/>
              <p:cNvSpPr/>
              <p:nvPr/>
            </p:nvSpPr>
            <p:spPr>
              <a:xfrm>
                <a:off x="4602090" y="1950715"/>
                <a:ext cx="527260" cy="357051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0" name="Connecteur droit avec flèche 9"/>
              <p:cNvCxnSpPr>
                <a:stCxn id="29" idx="2"/>
                <a:endCxn id="11" idx="0"/>
              </p:cNvCxnSpPr>
              <p:nvPr/>
            </p:nvCxnSpPr>
            <p:spPr>
              <a:xfrm flipH="1">
                <a:off x="4093821" y="2307766"/>
                <a:ext cx="771899" cy="1726065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w="med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à coins arrondis 10"/>
              <p:cNvSpPr/>
              <p:nvPr/>
            </p:nvSpPr>
            <p:spPr>
              <a:xfrm>
                <a:off x="2898767" y="4033831"/>
                <a:ext cx="2390107" cy="357051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Total height of the tree</a:t>
                </a:r>
              </a:p>
            </p:txBody>
          </p:sp>
        </p:grpSp>
        <p:grpSp>
          <p:nvGrpSpPr>
            <p:cNvPr id="21" name="Groupe 20"/>
            <p:cNvGrpSpPr/>
            <p:nvPr/>
          </p:nvGrpSpPr>
          <p:grpSpPr>
            <a:xfrm>
              <a:off x="1384071" y="1950716"/>
              <a:ext cx="3218019" cy="1816512"/>
              <a:chOff x="1384071" y="1950716"/>
              <a:chExt cx="3218019" cy="1816512"/>
            </a:xfrm>
          </p:grpSpPr>
          <p:sp>
            <p:nvSpPr>
              <p:cNvPr id="28" name="Rectangle à coins arrondis 27"/>
              <p:cNvSpPr/>
              <p:nvPr/>
            </p:nvSpPr>
            <p:spPr>
              <a:xfrm>
                <a:off x="4040777" y="1950716"/>
                <a:ext cx="561313" cy="357051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9" name="Connecteur droit avec flèche 8"/>
              <p:cNvCxnSpPr>
                <a:stCxn id="28" idx="2"/>
                <a:endCxn id="12" idx="0"/>
              </p:cNvCxnSpPr>
              <p:nvPr/>
            </p:nvCxnSpPr>
            <p:spPr>
              <a:xfrm flipH="1">
                <a:off x="2699065" y="2307767"/>
                <a:ext cx="1622369" cy="110241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w="med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Rectangle à coins arrondis 11"/>
              <p:cNvSpPr/>
              <p:nvPr/>
            </p:nvSpPr>
            <p:spPr>
              <a:xfrm>
                <a:off x="1384071" y="3410177"/>
                <a:ext cx="2629988" cy="357051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Circumference of the tree</a:t>
                </a:r>
              </a:p>
            </p:txBody>
          </p:sp>
        </p:grpSp>
        <p:grpSp>
          <p:nvGrpSpPr>
            <p:cNvPr id="37" name="Groupe 36"/>
            <p:cNvGrpSpPr/>
            <p:nvPr/>
          </p:nvGrpSpPr>
          <p:grpSpPr>
            <a:xfrm>
              <a:off x="4201091" y="1950715"/>
              <a:ext cx="2495798" cy="3063821"/>
              <a:chOff x="4201091" y="1950715"/>
              <a:chExt cx="2495798" cy="3063821"/>
            </a:xfrm>
          </p:grpSpPr>
          <p:cxnSp>
            <p:nvCxnSpPr>
              <p:cNvPr id="15" name="Connecteur droit avec flèche 14"/>
              <p:cNvCxnSpPr>
                <a:stCxn id="32" idx="2"/>
                <a:endCxn id="16" idx="0"/>
              </p:cNvCxnSpPr>
              <p:nvPr/>
            </p:nvCxnSpPr>
            <p:spPr>
              <a:xfrm>
                <a:off x="5448399" y="2307766"/>
                <a:ext cx="591" cy="2349719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w="med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ectangle à coins arrondis 31"/>
              <p:cNvSpPr/>
              <p:nvPr/>
            </p:nvSpPr>
            <p:spPr>
              <a:xfrm>
                <a:off x="5129350" y="1950715"/>
                <a:ext cx="638098" cy="357051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Rectangle à coins arrondis 15"/>
              <p:cNvSpPr/>
              <p:nvPr/>
            </p:nvSpPr>
            <p:spPr>
              <a:xfrm>
                <a:off x="4201091" y="4657485"/>
                <a:ext cx="2495798" cy="357051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Survival state of the tree</a:t>
                </a: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aphicFrame>
        <p:nvGraphicFramePr>
          <p:cNvPr id="44" name="Tableau 43"/>
          <p:cNvGraphicFramePr>
            <a:graphicFrameLocks noGrp="1"/>
          </p:cNvGraphicFramePr>
          <p:nvPr/>
        </p:nvGraphicFramePr>
        <p:xfrm>
          <a:off x="7462504" y="2554053"/>
          <a:ext cx="3332099" cy="3316605"/>
        </p:xfrm>
        <a:graphic>
          <a:graphicData uri="http://schemas.openxmlformats.org/drawingml/2006/table">
            <a:tbl>
              <a:tblPr/>
              <a:tblGrid>
                <a:gridCol w="481203">
                  <a:extLst>
                    <a:ext uri="{9D8B030D-6E8A-4147-A177-3AD203B41FA5}">
                      <a16:colId xmlns:a16="http://schemas.microsoft.com/office/drawing/2014/main" val="2405823724"/>
                    </a:ext>
                  </a:extLst>
                </a:gridCol>
                <a:gridCol w="2850896">
                  <a:extLst>
                    <a:ext uri="{9D8B030D-6E8A-4147-A177-3AD203B41FA5}">
                      <a16:colId xmlns:a16="http://schemas.microsoft.com/office/drawing/2014/main" val="693825296"/>
                    </a:ext>
                  </a:extLst>
                </a:gridCol>
              </a:tblGrid>
              <a:tr h="381000"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Trait 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621933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12878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Trait class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95081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Trait description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80639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Trait synonyms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35967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Main trait abbreviation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50238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Alternative trait abbreviations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30368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18595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Attribute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04566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Trait status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67582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Trait Xref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618809"/>
                  </a:ext>
                </a:extLst>
              </a:tr>
            </a:tbl>
          </a:graphicData>
        </a:graphic>
      </p:graphicFrame>
      <p:grpSp>
        <p:nvGrpSpPr>
          <p:cNvPr id="25" name="Groupe 24">
            <a:extLst>
              <a:ext uri="{FF2B5EF4-FFF2-40B4-BE49-F238E27FC236}">
                <a16:creationId xmlns:a16="http://schemas.microsoft.com/office/drawing/2014/main" id="{52FCC1E3-655A-0F46-9131-2BABB9508D54}"/>
              </a:ext>
            </a:extLst>
          </p:cNvPr>
          <p:cNvGrpSpPr/>
          <p:nvPr/>
        </p:nvGrpSpPr>
        <p:grpSpPr>
          <a:xfrm>
            <a:off x="10081452" y="-1454"/>
            <a:ext cx="797744" cy="523968"/>
            <a:chOff x="9374913" y="-27383"/>
            <a:chExt cx="1329599" cy="959280"/>
          </a:xfrm>
          <a:solidFill>
            <a:schemeClr val="bg1"/>
          </a:solidFill>
        </p:grpSpPr>
        <p:pic>
          <p:nvPicPr>
            <p:cNvPr id="26" name="Shape 379">
              <a:extLst>
                <a:ext uri="{FF2B5EF4-FFF2-40B4-BE49-F238E27FC236}">
                  <a16:creationId xmlns:a16="http://schemas.microsoft.com/office/drawing/2014/main" id="{8F1501B7-43EB-684E-985F-E73E40465037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862503" y="-27383"/>
              <a:ext cx="842009" cy="959280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27" name="Shape 380">
              <a:extLst>
                <a:ext uri="{FF2B5EF4-FFF2-40B4-BE49-F238E27FC236}">
                  <a16:creationId xmlns:a16="http://schemas.microsoft.com/office/drawing/2014/main" id="{F7EC6036-B7DD-AC44-8CD0-4BCB1FB44285}"/>
                </a:ext>
              </a:extLst>
            </p:cNvPr>
            <p:cNvPicPr preferRelativeResize="0"/>
            <p:nvPr/>
          </p:nvPicPr>
          <p:blipFill rotWithShape="1">
            <a:blip r:embed="rId3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374913" y="37710"/>
              <a:ext cx="565232" cy="815921"/>
            </a:xfrm>
            <a:prstGeom prst="rect">
              <a:avLst/>
            </a:prstGeom>
            <a:grp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884612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Standard model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C12F14-8B3C-4EAB-983F-40311AB14254}" type="slidenum">
              <a:rPr kumimoji="0" lang="fr-FR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fr-FR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Espace réservé du contenu 5"/>
          <p:cNvSpPr>
            <a:spLocks noGrp="1"/>
          </p:cNvSpPr>
          <p:nvPr>
            <p:ph idx="1"/>
          </p:nvPr>
        </p:nvSpPr>
        <p:spPr>
          <a:xfrm>
            <a:off x="1210488" y="1124747"/>
            <a:ext cx="9775659" cy="500141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noProof="0" dirty="0"/>
              <a:t>Variable = trait + </a:t>
            </a:r>
            <a:r>
              <a:rPr lang="en-US" b="1" noProof="0" dirty="0">
                <a:solidFill>
                  <a:srgbClr val="C00000"/>
                </a:solidFill>
              </a:rPr>
              <a:t>method</a:t>
            </a:r>
            <a:r>
              <a:rPr lang="en-US" noProof="0" dirty="0"/>
              <a:t> + scale</a:t>
            </a:r>
          </a:p>
          <a:p>
            <a:pPr marL="0" indent="0" algn="ctr">
              <a:buNone/>
            </a:pPr>
            <a:endParaRPr lang="en-US" noProof="0" dirty="0"/>
          </a:p>
          <a:p>
            <a:pPr marL="0" indent="0" algn="r">
              <a:buNone/>
            </a:pPr>
            <a:r>
              <a:rPr lang="en-US" noProof="0" dirty="0"/>
              <a:t>How is it observed?</a:t>
            </a:r>
          </a:p>
        </p:txBody>
      </p:sp>
      <p:graphicFrame>
        <p:nvGraphicFramePr>
          <p:cNvPr id="31" name="Tableau 30"/>
          <p:cNvGraphicFramePr>
            <a:graphicFrameLocks noGrp="1"/>
          </p:cNvGraphicFramePr>
          <p:nvPr/>
        </p:nvGraphicFramePr>
        <p:xfrm>
          <a:off x="836020" y="1938744"/>
          <a:ext cx="4938205" cy="11125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077847">
                  <a:extLst>
                    <a:ext uri="{9D8B030D-6E8A-4147-A177-3AD203B41FA5}">
                      <a16:colId xmlns:a16="http://schemas.microsoft.com/office/drawing/2014/main" val="49470069"/>
                    </a:ext>
                  </a:extLst>
                </a:gridCol>
                <a:gridCol w="1163955">
                  <a:extLst>
                    <a:ext uri="{9D8B030D-6E8A-4147-A177-3AD203B41FA5}">
                      <a16:colId xmlns:a16="http://schemas.microsoft.com/office/drawing/2014/main" val="3993560237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1214296590"/>
                    </a:ext>
                  </a:extLst>
                </a:gridCol>
                <a:gridCol w="492443">
                  <a:extLst>
                    <a:ext uri="{9D8B030D-6E8A-4147-A177-3AD203B41FA5}">
                      <a16:colId xmlns:a16="http://schemas.microsoft.com/office/drawing/2014/main" val="859180312"/>
                    </a:ext>
                  </a:extLst>
                </a:gridCol>
                <a:gridCol w="621030">
                  <a:extLst>
                    <a:ext uri="{9D8B030D-6E8A-4147-A177-3AD203B41FA5}">
                      <a16:colId xmlns:a16="http://schemas.microsoft.com/office/drawing/2014/main" val="26936656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800" dirty="0"/>
                        <a:t>Trial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Genotype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CIR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SUR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39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800" dirty="0"/>
                        <a:t>Domaine de Valcros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6579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924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/>
                        <a:t>Domaine de Valcros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6580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482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690855"/>
                  </a:ext>
                </a:extLst>
              </a:tr>
            </a:tbl>
          </a:graphicData>
        </a:graphic>
      </p:graphicFrame>
      <p:grpSp>
        <p:nvGrpSpPr>
          <p:cNvPr id="36" name="Groupe 35"/>
          <p:cNvGrpSpPr/>
          <p:nvPr/>
        </p:nvGrpSpPr>
        <p:grpSpPr>
          <a:xfrm>
            <a:off x="1132110" y="1950715"/>
            <a:ext cx="5615850" cy="3748440"/>
            <a:chOff x="1132110" y="1950715"/>
            <a:chExt cx="5615850" cy="3748440"/>
          </a:xfrm>
        </p:grpSpPr>
        <p:grpSp>
          <p:nvGrpSpPr>
            <p:cNvPr id="17" name="Groupe 16"/>
            <p:cNvGrpSpPr/>
            <p:nvPr/>
          </p:nvGrpSpPr>
          <p:grpSpPr>
            <a:xfrm>
              <a:off x="2269643" y="1950715"/>
              <a:ext cx="3050311" cy="2915778"/>
              <a:chOff x="2269643" y="1950715"/>
              <a:chExt cx="3050311" cy="2915778"/>
            </a:xfrm>
          </p:grpSpPr>
          <p:sp>
            <p:nvSpPr>
              <p:cNvPr id="25" name="Rectangle à coins arrondis 24"/>
              <p:cNvSpPr/>
              <p:nvPr/>
            </p:nvSpPr>
            <p:spPr>
              <a:xfrm>
                <a:off x="4602090" y="1950715"/>
                <a:ext cx="527260" cy="357051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6" name="Connecteur droit avec flèche 25"/>
              <p:cNvCxnSpPr>
                <a:stCxn id="25" idx="2"/>
                <a:endCxn id="27" idx="0"/>
              </p:cNvCxnSpPr>
              <p:nvPr/>
            </p:nvCxnSpPr>
            <p:spPr>
              <a:xfrm flipH="1">
                <a:off x="3794799" y="2307766"/>
                <a:ext cx="1070921" cy="19350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à coins arrondis 26"/>
              <p:cNvSpPr/>
              <p:nvPr/>
            </p:nvSpPr>
            <p:spPr>
              <a:xfrm>
                <a:off x="2269643" y="4242839"/>
                <a:ext cx="3050311" cy="623654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Measured from soil to crown with a pole or a clinometer</a:t>
                </a: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8" name="Groupe 17"/>
            <p:cNvGrpSpPr/>
            <p:nvPr/>
          </p:nvGrpSpPr>
          <p:grpSpPr>
            <a:xfrm>
              <a:off x="1132110" y="1950716"/>
              <a:ext cx="3469980" cy="2083115"/>
              <a:chOff x="1132110" y="1950716"/>
              <a:chExt cx="3469980" cy="2083115"/>
            </a:xfrm>
          </p:grpSpPr>
          <p:sp>
            <p:nvSpPr>
              <p:cNvPr id="22" name="Rectangle à coins arrondis 21"/>
              <p:cNvSpPr/>
              <p:nvPr/>
            </p:nvSpPr>
            <p:spPr>
              <a:xfrm>
                <a:off x="4040777" y="1950716"/>
                <a:ext cx="561313" cy="357051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" name="Connecteur droit avec flèche 22"/>
              <p:cNvCxnSpPr>
                <a:stCxn id="22" idx="2"/>
                <a:endCxn id="24" idx="0"/>
              </p:cNvCxnSpPr>
              <p:nvPr/>
            </p:nvCxnSpPr>
            <p:spPr>
              <a:xfrm flipH="1">
                <a:off x="2481643" y="2307767"/>
                <a:ext cx="1839791" cy="110241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à coins arrondis 23"/>
              <p:cNvSpPr/>
              <p:nvPr/>
            </p:nvSpPr>
            <p:spPr>
              <a:xfrm>
                <a:off x="1132110" y="3410177"/>
                <a:ext cx="2699065" cy="623654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Measured at breast height with a graduated ribbon </a:t>
                </a: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e 34"/>
            <p:cNvGrpSpPr/>
            <p:nvPr/>
          </p:nvGrpSpPr>
          <p:grpSpPr>
            <a:xfrm>
              <a:off x="4145285" y="1950715"/>
              <a:ext cx="2602675" cy="3748440"/>
              <a:chOff x="4145285" y="1950715"/>
              <a:chExt cx="2602675" cy="3748440"/>
            </a:xfrm>
          </p:grpSpPr>
          <p:sp>
            <p:nvSpPr>
              <p:cNvPr id="20" name="Rectangle à coins arrondis 19"/>
              <p:cNvSpPr/>
              <p:nvPr/>
            </p:nvSpPr>
            <p:spPr>
              <a:xfrm>
                <a:off x="5129350" y="1950715"/>
                <a:ext cx="638098" cy="357051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Rectangle à coins arrondis 20"/>
              <p:cNvSpPr/>
              <p:nvPr/>
            </p:nvSpPr>
            <p:spPr>
              <a:xfrm>
                <a:off x="4145285" y="5092917"/>
                <a:ext cx="2602675" cy="606238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Visual assessment with a reference scoring scale </a:t>
                </a: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3" name="Connecteur droit avec flèche 32"/>
              <p:cNvCxnSpPr>
                <a:stCxn id="20" idx="2"/>
                <a:endCxn id="21" idx="0"/>
              </p:cNvCxnSpPr>
              <p:nvPr/>
            </p:nvCxnSpPr>
            <p:spPr>
              <a:xfrm flipH="1">
                <a:off x="5446623" y="2307766"/>
                <a:ext cx="1776" cy="278515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44" name="Tableau 43"/>
          <p:cNvGraphicFramePr>
            <a:graphicFrameLocks noGrp="1"/>
          </p:cNvGraphicFramePr>
          <p:nvPr/>
        </p:nvGraphicFramePr>
        <p:xfrm>
          <a:off x="8296271" y="2773921"/>
          <a:ext cx="2730247" cy="1703070"/>
        </p:xfrm>
        <a:graphic>
          <a:graphicData uri="http://schemas.openxmlformats.org/drawingml/2006/table">
            <a:tbl>
              <a:tblPr/>
              <a:tblGrid>
                <a:gridCol w="817944">
                  <a:extLst>
                    <a:ext uri="{9D8B030D-6E8A-4147-A177-3AD203B41FA5}">
                      <a16:colId xmlns:a16="http://schemas.microsoft.com/office/drawing/2014/main" val="814820033"/>
                    </a:ext>
                  </a:extLst>
                </a:gridCol>
                <a:gridCol w="1912303">
                  <a:extLst>
                    <a:ext uri="{9D8B030D-6E8A-4147-A177-3AD203B41FA5}">
                      <a16:colId xmlns:a16="http://schemas.microsoft.com/office/drawing/2014/main" val="3763776384"/>
                    </a:ext>
                  </a:extLst>
                </a:gridCol>
              </a:tblGrid>
              <a:tr h="190500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Method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Method 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398741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Method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88944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Method class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46537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Method description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45186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Formula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264633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Method reference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421896"/>
                  </a:ext>
                </a:extLst>
              </a:tr>
            </a:tbl>
          </a:graphicData>
        </a:graphic>
      </p:graphicFrame>
      <p:grpSp>
        <p:nvGrpSpPr>
          <p:cNvPr id="28" name="Groupe 27">
            <a:extLst>
              <a:ext uri="{FF2B5EF4-FFF2-40B4-BE49-F238E27FC236}">
                <a16:creationId xmlns:a16="http://schemas.microsoft.com/office/drawing/2014/main" id="{7163C3B4-6482-F04F-8E1A-D6CDDBB96435}"/>
              </a:ext>
            </a:extLst>
          </p:cNvPr>
          <p:cNvGrpSpPr/>
          <p:nvPr/>
        </p:nvGrpSpPr>
        <p:grpSpPr>
          <a:xfrm>
            <a:off x="10081452" y="-1454"/>
            <a:ext cx="797744" cy="523968"/>
            <a:chOff x="9374913" y="-27383"/>
            <a:chExt cx="1329599" cy="959280"/>
          </a:xfrm>
          <a:solidFill>
            <a:schemeClr val="bg1"/>
          </a:solidFill>
        </p:grpSpPr>
        <p:pic>
          <p:nvPicPr>
            <p:cNvPr id="29" name="Shape 379">
              <a:extLst>
                <a:ext uri="{FF2B5EF4-FFF2-40B4-BE49-F238E27FC236}">
                  <a16:creationId xmlns:a16="http://schemas.microsoft.com/office/drawing/2014/main" id="{67B7B631-75EA-E045-ABC8-9CB43FF665BB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862503" y="-27383"/>
              <a:ext cx="842009" cy="959280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32" name="Shape 380">
              <a:extLst>
                <a:ext uri="{FF2B5EF4-FFF2-40B4-BE49-F238E27FC236}">
                  <a16:creationId xmlns:a16="http://schemas.microsoft.com/office/drawing/2014/main" id="{0B19899D-6128-EB4B-BCC5-AD91962A01AC}"/>
                </a:ext>
              </a:extLst>
            </p:cNvPr>
            <p:cNvPicPr preferRelativeResize="0"/>
            <p:nvPr/>
          </p:nvPicPr>
          <p:blipFill rotWithShape="1">
            <a:blip r:embed="rId3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374913" y="37710"/>
              <a:ext cx="565232" cy="815921"/>
            </a:xfrm>
            <a:prstGeom prst="rect">
              <a:avLst/>
            </a:prstGeom>
            <a:grp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76214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A23B51B2-7E76-8747-AC5E-C0979D27F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Semantic</a:t>
            </a:r>
            <a:r>
              <a:rPr lang="fr-FR" dirty="0"/>
              <a:t> in a </a:t>
            </a:r>
            <a:r>
              <a:rPr lang="fr-FR" dirty="0" err="1"/>
              <a:t>nutshell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035349AE-179E-DF4F-9719-83354DF6CE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0817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Standard model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C12F14-8B3C-4EAB-983F-40311AB14254}" type="slidenum">
              <a:rPr kumimoji="0" lang="fr-FR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fr-FR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Espace réservé du contenu 5"/>
          <p:cNvSpPr>
            <a:spLocks noGrp="1"/>
          </p:cNvSpPr>
          <p:nvPr>
            <p:ph idx="1"/>
          </p:nvPr>
        </p:nvSpPr>
        <p:spPr>
          <a:xfrm>
            <a:off x="1210488" y="1124747"/>
            <a:ext cx="9775659" cy="500141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noProof="0" dirty="0"/>
              <a:t>Variable = trait + method + </a:t>
            </a:r>
            <a:r>
              <a:rPr lang="en-US" b="1" noProof="0" dirty="0">
                <a:solidFill>
                  <a:srgbClr val="C00000"/>
                </a:solidFill>
              </a:rPr>
              <a:t>scale</a:t>
            </a:r>
          </a:p>
          <a:p>
            <a:pPr marL="0" indent="0" algn="ctr">
              <a:buNone/>
            </a:pPr>
            <a:endParaRPr lang="en-US" noProof="0" dirty="0"/>
          </a:p>
          <a:p>
            <a:pPr marL="0" indent="0" algn="r">
              <a:buNone/>
            </a:pPr>
            <a:r>
              <a:rPr lang="en-US" noProof="0" dirty="0"/>
              <a:t>How is it expressed (unit or scale)?</a:t>
            </a:r>
          </a:p>
        </p:txBody>
      </p:sp>
      <p:graphicFrame>
        <p:nvGraphicFramePr>
          <p:cNvPr id="31" name="Tableau 30"/>
          <p:cNvGraphicFramePr>
            <a:graphicFrameLocks noGrp="1"/>
          </p:cNvGraphicFramePr>
          <p:nvPr/>
        </p:nvGraphicFramePr>
        <p:xfrm>
          <a:off x="836020" y="1938744"/>
          <a:ext cx="4938205" cy="11125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077847">
                  <a:extLst>
                    <a:ext uri="{9D8B030D-6E8A-4147-A177-3AD203B41FA5}">
                      <a16:colId xmlns:a16="http://schemas.microsoft.com/office/drawing/2014/main" val="49470069"/>
                    </a:ext>
                  </a:extLst>
                </a:gridCol>
                <a:gridCol w="1163955">
                  <a:extLst>
                    <a:ext uri="{9D8B030D-6E8A-4147-A177-3AD203B41FA5}">
                      <a16:colId xmlns:a16="http://schemas.microsoft.com/office/drawing/2014/main" val="3993560237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1214296590"/>
                    </a:ext>
                  </a:extLst>
                </a:gridCol>
                <a:gridCol w="492443">
                  <a:extLst>
                    <a:ext uri="{9D8B030D-6E8A-4147-A177-3AD203B41FA5}">
                      <a16:colId xmlns:a16="http://schemas.microsoft.com/office/drawing/2014/main" val="859180312"/>
                    </a:ext>
                  </a:extLst>
                </a:gridCol>
                <a:gridCol w="621030">
                  <a:extLst>
                    <a:ext uri="{9D8B030D-6E8A-4147-A177-3AD203B41FA5}">
                      <a16:colId xmlns:a16="http://schemas.microsoft.com/office/drawing/2014/main" val="26936656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800" dirty="0"/>
                        <a:t>Trial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Genotype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CIR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SUR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39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800" dirty="0"/>
                        <a:t>Domaine de Valcros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6579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924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/>
                        <a:t>Domaine de Valcros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6580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482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690855"/>
                  </a:ext>
                </a:extLst>
              </a:tr>
            </a:tbl>
          </a:graphicData>
        </a:graphic>
      </p:graphicFrame>
      <p:grpSp>
        <p:nvGrpSpPr>
          <p:cNvPr id="36" name="Groupe 35"/>
          <p:cNvGrpSpPr/>
          <p:nvPr/>
        </p:nvGrpSpPr>
        <p:grpSpPr>
          <a:xfrm>
            <a:off x="4037805" y="1950715"/>
            <a:ext cx="2132984" cy="4107353"/>
            <a:chOff x="4037805" y="1950715"/>
            <a:chExt cx="2132984" cy="4107353"/>
          </a:xfrm>
        </p:grpSpPr>
        <p:grpSp>
          <p:nvGrpSpPr>
            <p:cNvPr id="17" name="Groupe 16"/>
            <p:cNvGrpSpPr/>
            <p:nvPr/>
          </p:nvGrpSpPr>
          <p:grpSpPr>
            <a:xfrm>
              <a:off x="4515006" y="1950715"/>
              <a:ext cx="703796" cy="2649175"/>
              <a:chOff x="4515006" y="1950715"/>
              <a:chExt cx="703796" cy="2649175"/>
            </a:xfrm>
          </p:grpSpPr>
          <p:sp>
            <p:nvSpPr>
              <p:cNvPr id="25" name="Rectangle à coins arrondis 24"/>
              <p:cNvSpPr/>
              <p:nvPr/>
            </p:nvSpPr>
            <p:spPr>
              <a:xfrm>
                <a:off x="4602090" y="1950715"/>
                <a:ext cx="527260" cy="357051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6" name="Connecteur droit avec flèche 25"/>
              <p:cNvCxnSpPr>
                <a:stCxn id="25" idx="2"/>
                <a:endCxn id="27" idx="0"/>
              </p:cNvCxnSpPr>
              <p:nvPr/>
            </p:nvCxnSpPr>
            <p:spPr>
              <a:xfrm>
                <a:off x="4865720" y="2307766"/>
                <a:ext cx="1184" cy="1935073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à coins arrondis 26"/>
              <p:cNvSpPr/>
              <p:nvPr/>
            </p:nvSpPr>
            <p:spPr>
              <a:xfrm>
                <a:off x="4515006" y="4242839"/>
                <a:ext cx="703796" cy="357051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mm</a:t>
                </a: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8" name="Groupe 17"/>
            <p:cNvGrpSpPr/>
            <p:nvPr/>
          </p:nvGrpSpPr>
          <p:grpSpPr>
            <a:xfrm>
              <a:off x="4037805" y="1950716"/>
              <a:ext cx="564285" cy="1828484"/>
              <a:chOff x="4037805" y="1950716"/>
              <a:chExt cx="564285" cy="1828484"/>
            </a:xfrm>
          </p:grpSpPr>
          <p:sp>
            <p:nvSpPr>
              <p:cNvPr id="22" name="Rectangle à coins arrondis 21"/>
              <p:cNvSpPr/>
              <p:nvPr/>
            </p:nvSpPr>
            <p:spPr>
              <a:xfrm>
                <a:off x="4040777" y="1950716"/>
                <a:ext cx="561313" cy="357051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" name="Connecteur droit avec flèche 22"/>
              <p:cNvCxnSpPr>
                <a:stCxn id="22" idx="2"/>
                <a:endCxn id="24" idx="0"/>
              </p:cNvCxnSpPr>
              <p:nvPr/>
            </p:nvCxnSpPr>
            <p:spPr>
              <a:xfrm flipH="1">
                <a:off x="4308959" y="2307767"/>
                <a:ext cx="12475" cy="110241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à coins arrondis 23"/>
              <p:cNvSpPr/>
              <p:nvPr/>
            </p:nvSpPr>
            <p:spPr>
              <a:xfrm>
                <a:off x="4037805" y="3410177"/>
                <a:ext cx="542308" cy="369023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cm</a:t>
                </a: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e 34"/>
            <p:cNvGrpSpPr/>
            <p:nvPr/>
          </p:nvGrpSpPr>
          <p:grpSpPr>
            <a:xfrm>
              <a:off x="4728715" y="1950715"/>
              <a:ext cx="1442074" cy="4107353"/>
              <a:chOff x="4728715" y="1950715"/>
              <a:chExt cx="1442074" cy="4107353"/>
            </a:xfrm>
          </p:grpSpPr>
          <p:sp>
            <p:nvSpPr>
              <p:cNvPr id="20" name="Rectangle à coins arrondis 19"/>
              <p:cNvSpPr/>
              <p:nvPr/>
            </p:nvSpPr>
            <p:spPr>
              <a:xfrm>
                <a:off x="5129350" y="1950715"/>
                <a:ext cx="638098" cy="357051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Rectangle à coins arrondis 20"/>
              <p:cNvSpPr/>
              <p:nvPr/>
            </p:nvSpPr>
            <p:spPr>
              <a:xfrm>
                <a:off x="4728715" y="5092917"/>
                <a:ext cx="1442074" cy="965151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 = Alive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 = Dead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 = Doubtful </a:t>
                </a: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3" name="Connecteur droit avec flèche 32"/>
              <p:cNvCxnSpPr>
                <a:stCxn id="20" idx="2"/>
                <a:endCxn id="21" idx="0"/>
              </p:cNvCxnSpPr>
              <p:nvPr/>
            </p:nvCxnSpPr>
            <p:spPr>
              <a:xfrm>
                <a:off x="5448399" y="2307766"/>
                <a:ext cx="1353" cy="278515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38" name="Tableau 37"/>
          <p:cNvGraphicFramePr>
            <a:graphicFrameLocks noGrp="1"/>
          </p:cNvGraphicFramePr>
          <p:nvPr/>
        </p:nvGraphicFramePr>
        <p:xfrm>
          <a:off x="8342004" y="2495004"/>
          <a:ext cx="2003108" cy="3316605"/>
        </p:xfrm>
        <a:graphic>
          <a:graphicData uri="http://schemas.openxmlformats.org/drawingml/2006/table">
            <a:tbl>
              <a:tblPr/>
              <a:tblGrid>
                <a:gridCol w="547370">
                  <a:extLst>
                    <a:ext uri="{9D8B030D-6E8A-4147-A177-3AD203B41FA5}">
                      <a16:colId xmlns:a16="http://schemas.microsoft.com/office/drawing/2014/main" val="2007891240"/>
                    </a:ext>
                  </a:extLst>
                </a:gridCol>
                <a:gridCol w="1455738">
                  <a:extLst>
                    <a:ext uri="{9D8B030D-6E8A-4147-A177-3AD203B41FA5}">
                      <a16:colId xmlns:a16="http://schemas.microsoft.com/office/drawing/2014/main" val="3662957269"/>
                    </a:ext>
                  </a:extLst>
                </a:gridCol>
              </a:tblGrid>
              <a:tr h="0"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Scale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Scale 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189730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Scale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08757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Scale class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05861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Decimal places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629362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Lower limit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94508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Upper limit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092843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Scale Xref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335067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Category 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956193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Category 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47437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567613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Category 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963248"/>
                  </a:ext>
                </a:extLst>
              </a:tr>
            </a:tbl>
          </a:graphicData>
        </a:graphic>
      </p:graphicFrame>
      <p:grpSp>
        <p:nvGrpSpPr>
          <p:cNvPr id="39" name="Groupe 38">
            <a:extLst>
              <a:ext uri="{FF2B5EF4-FFF2-40B4-BE49-F238E27FC236}">
                <a16:creationId xmlns:a16="http://schemas.microsoft.com/office/drawing/2014/main" id="{1121C2D7-A096-F746-90C7-89968B6610BE}"/>
              </a:ext>
            </a:extLst>
          </p:cNvPr>
          <p:cNvGrpSpPr/>
          <p:nvPr/>
        </p:nvGrpSpPr>
        <p:grpSpPr>
          <a:xfrm>
            <a:off x="10081452" y="-1454"/>
            <a:ext cx="797744" cy="523968"/>
            <a:chOff x="9374913" y="-27383"/>
            <a:chExt cx="1329599" cy="959280"/>
          </a:xfrm>
          <a:solidFill>
            <a:schemeClr val="bg1"/>
          </a:solidFill>
        </p:grpSpPr>
        <p:pic>
          <p:nvPicPr>
            <p:cNvPr id="40" name="Shape 379">
              <a:extLst>
                <a:ext uri="{FF2B5EF4-FFF2-40B4-BE49-F238E27FC236}">
                  <a16:creationId xmlns:a16="http://schemas.microsoft.com/office/drawing/2014/main" id="{0BFF774C-AC36-A04F-9C77-AC409DDA5903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862503" y="-27383"/>
              <a:ext cx="842009" cy="959280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41" name="Shape 380">
              <a:extLst>
                <a:ext uri="{FF2B5EF4-FFF2-40B4-BE49-F238E27FC236}">
                  <a16:creationId xmlns:a16="http://schemas.microsoft.com/office/drawing/2014/main" id="{35C21988-1126-D845-815F-1DC316BC9A63}"/>
                </a:ext>
              </a:extLst>
            </p:cNvPr>
            <p:cNvPicPr preferRelativeResize="0"/>
            <p:nvPr/>
          </p:nvPicPr>
          <p:blipFill rotWithShape="1">
            <a:blip r:embed="rId3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374913" y="37710"/>
              <a:ext cx="565232" cy="815921"/>
            </a:xfrm>
            <a:prstGeom prst="rect">
              <a:avLst/>
            </a:prstGeom>
            <a:grp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834878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rré corné 1"/>
          <p:cNvSpPr/>
          <p:nvPr/>
        </p:nvSpPr>
        <p:spPr>
          <a:xfrm>
            <a:off x="3570990" y="1510092"/>
            <a:ext cx="1167541" cy="46177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Trait</a:t>
            </a:r>
          </a:p>
        </p:txBody>
      </p:sp>
      <p:sp>
        <p:nvSpPr>
          <p:cNvPr id="3" name="Carré corné 2"/>
          <p:cNvSpPr/>
          <p:nvPr/>
        </p:nvSpPr>
        <p:spPr>
          <a:xfrm>
            <a:off x="6077353" y="1510092"/>
            <a:ext cx="1167539" cy="46177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Method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3570989" y="4310794"/>
            <a:ext cx="13499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T1: Plant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Height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arré corné 4"/>
          <p:cNvSpPr/>
          <p:nvPr/>
        </p:nvSpPr>
        <p:spPr>
          <a:xfrm>
            <a:off x="8948045" y="1524946"/>
            <a:ext cx="1167539" cy="446924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8948046" y="3182464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U1: cm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U2: mm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169899" y="1309412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7652201" y="1309412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</a:t>
            </a:r>
          </a:p>
        </p:txBody>
      </p:sp>
      <p:grpSp>
        <p:nvGrpSpPr>
          <p:cNvPr id="9" name="Groupe 8"/>
          <p:cNvGrpSpPr/>
          <p:nvPr/>
        </p:nvGrpSpPr>
        <p:grpSpPr>
          <a:xfrm>
            <a:off x="3028905" y="2224951"/>
            <a:ext cx="4833522" cy="1973719"/>
            <a:chOff x="4159231" y="1894177"/>
            <a:chExt cx="4833522" cy="1973718"/>
          </a:xfrm>
        </p:grpSpPr>
        <p:cxnSp>
          <p:nvCxnSpPr>
            <p:cNvPr id="10" name="Connecteur droit avec flèche 9"/>
            <p:cNvCxnSpPr/>
            <p:nvPr/>
          </p:nvCxnSpPr>
          <p:spPr>
            <a:xfrm flipV="1">
              <a:off x="4159231" y="1894177"/>
              <a:ext cx="2625" cy="1973718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10"/>
            <p:cNvSpPr txBox="1"/>
            <p:nvPr/>
          </p:nvSpPr>
          <p:spPr>
            <a:xfrm>
              <a:off x="7159879" y="2027508"/>
              <a:ext cx="18328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M2: First </a:t>
              </a:r>
              <a:r>
                <a:rPr kumimoji="0" lang="fr-F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tassel</a:t>
              </a:r>
              <a:r>
                <a: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fr-F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branch</a:t>
              </a:r>
              <a:endPara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2797530" y="1968295"/>
            <a:ext cx="4608749" cy="2240112"/>
            <a:chOff x="3980746" y="1627782"/>
            <a:chExt cx="4608749" cy="2240112"/>
          </a:xfrm>
        </p:grpSpPr>
        <p:cxnSp>
          <p:nvCxnSpPr>
            <p:cNvPr id="13" name="Connecteur droit avec flèche 12"/>
            <p:cNvCxnSpPr/>
            <p:nvPr/>
          </p:nvCxnSpPr>
          <p:spPr>
            <a:xfrm flipV="1">
              <a:off x="3980746" y="1640793"/>
              <a:ext cx="2625" cy="2227101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ZoneTexte 13"/>
            <p:cNvSpPr txBox="1"/>
            <p:nvPr/>
          </p:nvSpPr>
          <p:spPr>
            <a:xfrm>
              <a:off x="7212771" y="1627782"/>
              <a:ext cx="13767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M1: Total </a:t>
              </a:r>
              <a:r>
                <a:rPr kumimoji="0" lang="fr-F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height</a:t>
              </a:r>
              <a:endPara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" name="Groupe 14"/>
          <p:cNvGrpSpPr/>
          <p:nvPr/>
        </p:nvGrpSpPr>
        <p:grpSpPr>
          <a:xfrm>
            <a:off x="3246059" y="2424563"/>
            <a:ext cx="4664844" cy="1783844"/>
            <a:chOff x="4303590" y="2084051"/>
            <a:chExt cx="4664843" cy="1783844"/>
          </a:xfrm>
        </p:grpSpPr>
        <p:cxnSp>
          <p:nvCxnSpPr>
            <p:cNvPr id="16" name="Connecteur droit avec flèche 15"/>
            <p:cNvCxnSpPr/>
            <p:nvPr/>
          </p:nvCxnSpPr>
          <p:spPr>
            <a:xfrm flipV="1">
              <a:off x="4303590" y="2084051"/>
              <a:ext cx="2842" cy="1783844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ZoneTexte 16"/>
            <p:cNvSpPr txBox="1"/>
            <p:nvPr/>
          </p:nvSpPr>
          <p:spPr>
            <a:xfrm>
              <a:off x="7087084" y="2385094"/>
              <a:ext cx="18813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M3: Last </a:t>
              </a:r>
              <a:r>
                <a:rPr kumimoji="0" lang="fr-F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expanded</a:t>
              </a:r>
              <a:r>
                <a: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fr-F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leaf</a:t>
              </a:r>
              <a:endPara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8" name="Groupe 17"/>
          <p:cNvGrpSpPr/>
          <p:nvPr/>
        </p:nvGrpSpPr>
        <p:grpSpPr>
          <a:xfrm>
            <a:off x="3447125" y="2664402"/>
            <a:ext cx="4697628" cy="1534269"/>
            <a:chOff x="4450571" y="2333626"/>
            <a:chExt cx="4697627" cy="1534269"/>
          </a:xfrm>
        </p:grpSpPr>
        <p:cxnSp>
          <p:nvCxnSpPr>
            <p:cNvPr id="19" name="Connecteur droit avec flèche 18"/>
            <p:cNvCxnSpPr/>
            <p:nvPr/>
          </p:nvCxnSpPr>
          <p:spPr>
            <a:xfrm flipH="1" flipV="1">
              <a:off x="4450571" y="2333626"/>
              <a:ext cx="1" cy="1534269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ZoneTexte 19"/>
            <p:cNvSpPr txBox="1"/>
            <p:nvPr/>
          </p:nvSpPr>
          <p:spPr>
            <a:xfrm>
              <a:off x="7029348" y="2762154"/>
              <a:ext cx="21188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M4: </a:t>
              </a:r>
              <a:r>
                <a:rPr kumimoji="0" lang="fr-F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Youngest</a:t>
              </a:r>
              <a:r>
                <a: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fr-F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growing</a:t>
              </a:r>
              <a:r>
                <a: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fr-F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leaf</a:t>
              </a:r>
              <a:endPara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1" name="ZoneTexte 20"/>
          <p:cNvSpPr txBox="1"/>
          <p:nvPr/>
        </p:nvSpPr>
        <p:spPr>
          <a:xfrm>
            <a:off x="8948046" y="5507996"/>
            <a:ext cx="821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U3: pixel</a:t>
            </a: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561" y="1966365"/>
            <a:ext cx="1463340" cy="2760291"/>
          </a:xfrm>
          <a:prstGeom prst="rect">
            <a:avLst/>
          </a:prstGeom>
        </p:spPr>
      </p:pic>
      <p:pic>
        <p:nvPicPr>
          <p:cNvPr id="23" name="Picture 4" descr="http://web.supagro.inra.fr/phis/data/phenoarch/thumbs/ARCH2017-03-30/6726/a9d44acc-78a5-42ec-ab07-ccc6b20a56b6.jpe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1" t="-1" r="9803" b="3606"/>
          <a:stretch>
            <a:fillRect/>
          </a:stretch>
        </p:blipFill>
        <p:spPr bwMode="auto">
          <a:xfrm>
            <a:off x="1785562" y="4601633"/>
            <a:ext cx="1540143" cy="218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e 23"/>
          <p:cNvGrpSpPr/>
          <p:nvPr/>
        </p:nvGrpSpPr>
        <p:grpSpPr>
          <a:xfrm>
            <a:off x="2555632" y="4769383"/>
            <a:ext cx="5514749" cy="1548079"/>
            <a:chOff x="1031631" y="4460905"/>
            <a:chExt cx="5514749" cy="1548078"/>
          </a:xfrm>
        </p:grpSpPr>
        <p:sp>
          <p:nvSpPr>
            <p:cNvPr id="25" name="ZoneTexte 24"/>
            <p:cNvSpPr txBox="1"/>
            <p:nvPr/>
          </p:nvSpPr>
          <p:spPr>
            <a:xfrm>
              <a:off x="4316641" y="5122575"/>
              <a:ext cx="22297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M5: </a:t>
              </a:r>
              <a:r>
                <a:rPr kumimoji="0" lang="fr-F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Highest</a:t>
              </a:r>
              <a:r>
                <a: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pixel </a:t>
              </a:r>
              <a:r>
                <a:rPr kumimoji="0" lang="fr-F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corresponding</a:t>
              </a:r>
              <a:r>
                <a: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to plant</a:t>
              </a:r>
            </a:p>
          </p:txBody>
        </p:sp>
        <p:cxnSp>
          <p:nvCxnSpPr>
            <p:cNvPr id="26" name="Connecteur droit avec flèche 25"/>
            <p:cNvCxnSpPr/>
            <p:nvPr/>
          </p:nvCxnSpPr>
          <p:spPr>
            <a:xfrm flipH="1" flipV="1">
              <a:off x="1031631" y="4460905"/>
              <a:ext cx="3394" cy="154807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itre 57"/>
          <p:cNvSpPr txBox="1">
            <a:spLocks/>
          </p:cNvSpPr>
          <p:nvPr/>
        </p:nvSpPr>
        <p:spPr>
          <a:xfrm>
            <a:off x="60343" y="87253"/>
            <a:ext cx="8229600" cy="59363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01054" y="997523"/>
            <a:ext cx="95939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Phenotyping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environment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variable = </a:t>
            </a:r>
            <a:r>
              <a:rPr kumimoji="0" lang="fr-FR" sz="2000" b="1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Trait + Method + Unit/</a:t>
            </a:r>
            <a:r>
              <a:rPr kumimoji="0" lang="fr-FR" sz="2000" b="1" i="1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Scale</a:t>
            </a:r>
            <a:endParaRPr kumimoji="0" lang="fr-FR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Google Shape;1105;p51">
            <a:extLst>
              <a:ext uri="{FF2B5EF4-FFF2-40B4-BE49-F238E27FC236}">
                <a16:creationId xmlns:a16="http://schemas.microsoft.com/office/drawing/2014/main" id="{2FD4CF9A-1D7E-C04F-8B81-EF3AB21EFF4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381" y="5335847"/>
            <a:ext cx="1791942" cy="75803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3B24F588-628E-F343-BB25-0046B6FF6E56}"/>
              </a:ext>
            </a:extLst>
          </p:cNvPr>
          <p:cNvSpPr txBox="1"/>
          <p:nvPr/>
        </p:nvSpPr>
        <p:spPr>
          <a:xfrm>
            <a:off x="181770" y="6052591"/>
            <a:ext cx="1166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 Cabrera</a:t>
            </a:r>
          </a:p>
        </p:txBody>
      </p:sp>
      <p:sp>
        <p:nvSpPr>
          <p:cNvPr id="30" name="Titre 29">
            <a:extLst>
              <a:ext uri="{FF2B5EF4-FFF2-40B4-BE49-F238E27FC236}">
                <a16:creationId xmlns:a16="http://schemas.microsoft.com/office/drawing/2014/main" id="{486D9A7F-D900-3C4B-8FE4-7F0C1F9DD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Controlled</a:t>
            </a:r>
            <a:r>
              <a:rPr lang="fr-FR" dirty="0"/>
              <a:t> </a:t>
            </a:r>
            <a:r>
              <a:rPr lang="fr-FR" dirty="0" err="1"/>
              <a:t>Vocabulary</a:t>
            </a:r>
            <a:r>
              <a:rPr lang="fr-FR" dirty="0"/>
              <a:t> Challenge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8F50133A-0563-D44E-835B-E4382EDF0AC1}"/>
              </a:ext>
            </a:extLst>
          </p:cNvPr>
          <p:cNvSpPr txBox="1"/>
          <p:nvPr/>
        </p:nvSpPr>
        <p:spPr>
          <a:xfrm>
            <a:off x="3735054" y="3531978"/>
            <a:ext cx="5984202" cy="138499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need Species specific CV/Ontologies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Near infinite number of combination</a:t>
            </a:r>
          </a:p>
        </p:txBody>
      </p:sp>
    </p:spTree>
    <p:extLst>
      <p:ext uri="{BB962C8B-B14F-4D97-AF65-F5344CB8AC3E}">
        <p14:creationId xmlns:p14="http://schemas.microsoft.com/office/powerpoint/2010/main" val="3850157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1" grpId="0"/>
      <p:bldP spid="3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737E1BFD-DD16-5A40-95E8-EA39E1C10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Using</a:t>
            </a:r>
            <a:r>
              <a:rPr lang="fr-FR" dirty="0"/>
              <a:t> MIAPPE for minimal variable description</a:t>
            </a:r>
          </a:p>
          <a:p>
            <a:pPr lvl="1"/>
            <a:r>
              <a:rPr lang="fr-FR" dirty="0" err="1"/>
              <a:t>Optional</a:t>
            </a:r>
            <a:r>
              <a:rPr lang="fr-FR" dirty="0"/>
              <a:t> </a:t>
            </a:r>
            <a:r>
              <a:rPr lang="fr-FR" dirty="0" err="1"/>
              <a:t>reference</a:t>
            </a:r>
            <a:r>
              <a:rPr lang="fr-FR" dirty="0"/>
              <a:t> to </a:t>
            </a:r>
            <a:r>
              <a:rPr lang="fr-FR" dirty="0" err="1"/>
              <a:t>existing</a:t>
            </a:r>
            <a:r>
              <a:rPr lang="fr-FR" dirty="0"/>
              <a:t> </a:t>
            </a:r>
            <a:r>
              <a:rPr lang="fr-FR" dirty="0" err="1"/>
              <a:t>crop</a:t>
            </a:r>
            <a:r>
              <a:rPr lang="fr-FR" dirty="0"/>
              <a:t> </a:t>
            </a:r>
            <a:r>
              <a:rPr lang="fr-FR" dirty="0" err="1"/>
              <a:t>ontology</a:t>
            </a:r>
            <a:endParaRPr lang="fr-FR" dirty="0"/>
          </a:p>
          <a:p>
            <a:pPr lvl="1"/>
            <a:r>
              <a:rPr lang="fr-FR" u="sng" dirty="0"/>
              <a:t>Ad hoc </a:t>
            </a:r>
            <a:r>
              <a:rPr lang="fr-FR" dirty="0"/>
              <a:t>Trait or Method or </a:t>
            </a:r>
            <a:r>
              <a:rPr lang="fr-FR" dirty="0" err="1"/>
              <a:t>Scale</a:t>
            </a:r>
            <a:r>
              <a:rPr lang="fr-FR" dirty="0"/>
              <a:t> in MIAPPE </a:t>
            </a:r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Focus on Trait for </a:t>
            </a:r>
            <a:r>
              <a:rPr lang="fr-FR" dirty="0" err="1"/>
              <a:t>interoperability</a:t>
            </a:r>
            <a:endParaRPr lang="fr-FR" dirty="0"/>
          </a:p>
          <a:p>
            <a:pPr lvl="1"/>
            <a:endParaRPr lang="fr-FR" dirty="0"/>
          </a:p>
          <a:p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Controlled</a:t>
            </a:r>
            <a:r>
              <a:rPr lang="fr-FR" dirty="0"/>
              <a:t> </a:t>
            </a:r>
            <a:r>
              <a:rPr lang="fr-FR" dirty="0" err="1"/>
              <a:t>Vocabulary</a:t>
            </a:r>
            <a:r>
              <a:rPr lang="fr-FR" dirty="0"/>
              <a:t> Challenge</a:t>
            </a:r>
            <a:endParaRPr lang="en-US" noProof="0" dirty="0"/>
          </a:p>
        </p:txBody>
      </p:sp>
      <p:sp>
        <p:nvSpPr>
          <p:cNvPr id="12" name="Sous-titre 11">
            <a:extLst>
              <a:ext uri="{FF2B5EF4-FFF2-40B4-BE49-F238E27FC236}">
                <a16:creationId xmlns:a16="http://schemas.microsoft.com/office/drawing/2014/main" id="{43CC9133-3984-DC43-8B40-3DC2121435FA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Variable annotation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9347200" y="6381750"/>
            <a:ext cx="28448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C12F14-8B3C-4EAB-983F-40311AB14254}" type="slidenum">
              <a:rPr kumimoji="0" lang="fr-FR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fr-FR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723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Controlled</a:t>
            </a:r>
            <a:r>
              <a:rPr lang="fr-FR" dirty="0"/>
              <a:t> </a:t>
            </a:r>
            <a:r>
              <a:rPr lang="fr-FR" dirty="0" err="1"/>
              <a:t>Vocabulary</a:t>
            </a:r>
            <a:r>
              <a:rPr lang="fr-FR" dirty="0"/>
              <a:t> Challenge</a:t>
            </a:r>
            <a:endParaRPr lang="en-US" noProof="0" dirty="0"/>
          </a:p>
        </p:txBody>
      </p:sp>
      <p:sp>
        <p:nvSpPr>
          <p:cNvPr id="8" name="Sous-titre 7">
            <a:extLst>
              <a:ext uri="{FF2B5EF4-FFF2-40B4-BE49-F238E27FC236}">
                <a16:creationId xmlns:a16="http://schemas.microsoft.com/office/drawing/2014/main" id="{E77EE7DF-FDFF-B848-AB81-69CFC47BF3E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Variable annotation Example 1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9347200" y="649287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C12F14-8B3C-4EAB-983F-40311AB14254}" type="slidenum">
              <a:rPr kumimoji="0" lang="fr-FR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fr-FR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Tableau 6"/>
          <p:cNvGraphicFramePr>
            <a:graphicFrameLocks noGrp="1"/>
          </p:cNvGraphicFramePr>
          <p:nvPr/>
        </p:nvGraphicFramePr>
        <p:xfrm>
          <a:off x="412175" y="2545398"/>
          <a:ext cx="4225516" cy="14782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237552">
                  <a:extLst>
                    <a:ext uri="{9D8B030D-6E8A-4147-A177-3AD203B41FA5}">
                      <a16:colId xmlns:a16="http://schemas.microsoft.com/office/drawing/2014/main" val="1214296590"/>
                    </a:ext>
                  </a:extLst>
                </a:gridCol>
                <a:gridCol w="2987964">
                  <a:extLst>
                    <a:ext uri="{9D8B030D-6E8A-4147-A177-3AD203B41FA5}">
                      <a16:colId xmlns:a16="http://schemas.microsoft.com/office/drawing/2014/main" val="3255648509"/>
                    </a:ext>
                  </a:extLst>
                </a:gridCol>
              </a:tblGrid>
              <a:tr h="331805">
                <a:tc>
                  <a:txBody>
                    <a:bodyPr/>
                    <a:lstStyle/>
                    <a:p>
                      <a:r>
                        <a:rPr lang="fr-FR" sz="1800" dirty="0"/>
                        <a:t>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Trait 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39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800" dirty="0"/>
                        <a:t>L98AR1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Latent Period for strain 98AR1</a:t>
                      </a:r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924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800" dirty="0"/>
                        <a:t>L93CV1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Latent Period for strain 93CV1</a:t>
                      </a:r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632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800" dirty="0"/>
                        <a:t>Canker_LL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Canker lesion length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690855"/>
                  </a:ext>
                </a:extLst>
              </a:tr>
            </a:tbl>
          </a:graphicData>
        </a:graphic>
      </p:graphicFrame>
      <p:sp>
        <p:nvSpPr>
          <p:cNvPr id="15" name="Rectangle à coins arrondis 14"/>
          <p:cNvSpPr/>
          <p:nvPr/>
        </p:nvSpPr>
        <p:spPr>
          <a:xfrm>
            <a:off x="412175" y="2938138"/>
            <a:ext cx="894376" cy="69279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Groupe 25"/>
          <p:cNvGrpSpPr/>
          <p:nvPr/>
        </p:nvGrpSpPr>
        <p:grpSpPr>
          <a:xfrm>
            <a:off x="4951649" y="1043623"/>
            <a:ext cx="6877988" cy="4831935"/>
            <a:chOff x="4897328" y="888628"/>
            <a:chExt cx="6877988" cy="4831935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53072" y="3197121"/>
              <a:ext cx="3150607" cy="2523442"/>
            </a:xfrm>
            <a:prstGeom prst="rect">
              <a:avLst/>
            </a:prstGeom>
          </p:spPr>
        </p:pic>
        <p:grpSp>
          <p:nvGrpSpPr>
            <p:cNvPr id="19" name="Groupe 18"/>
            <p:cNvGrpSpPr/>
            <p:nvPr/>
          </p:nvGrpSpPr>
          <p:grpSpPr>
            <a:xfrm>
              <a:off x="8517766" y="1250992"/>
              <a:ext cx="3257550" cy="4469571"/>
              <a:chOff x="8372910" y="951124"/>
              <a:chExt cx="3257550" cy="4469571"/>
            </a:xfrm>
          </p:grpSpPr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72910" y="3210895"/>
                <a:ext cx="3257550" cy="2209800"/>
              </a:xfrm>
              <a:prstGeom prst="rect">
                <a:avLst/>
              </a:prstGeom>
            </p:spPr>
          </p:pic>
          <p:pic>
            <p:nvPicPr>
              <p:cNvPr id="18" name="Image 1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372910" y="951124"/>
                <a:ext cx="3150607" cy="2259771"/>
              </a:xfrm>
              <a:prstGeom prst="rect">
                <a:avLst/>
              </a:prstGeom>
            </p:spPr>
          </p:pic>
        </p:grpSp>
        <p:grpSp>
          <p:nvGrpSpPr>
            <p:cNvPr id="25" name="Groupe 24"/>
            <p:cNvGrpSpPr/>
            <p:nvPr/>
          </p:nvGrpSpPr>
          <p:grpSpPr>
            <a:xfrm>
              <a:off x="4897328" y="888628"/>
              <a:ext cx="3511801" cy="2151672"/>
              <a:chOff x="1832634" y="3446517"/>
              <a:chExt cx="3511801" cy="2151672"/>
            </a:xfrm>
          </p:grpSpPr>
          <p:pic>
            <p:nvPicPr>
              <p:cNvPr id="14" name="Image 13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832634" y="3446517"/>
                <a:ext cx="3511801" cy="2151672"/>
              </a:xfrm>
              <a:prstGeom prst="rect">
                <a:avLst/>
              </a:prstGeom>
            </p:spPr>
          </p:pic>
          <p:sp>
            <p:nvSpPr>
              <p:cNvPr id="23" name="Rectangle à coins arrondis 22"/>
              <p:cNvSpPr/>
              <p:nvPr/>
            </p:nvSpPr>
            <p:spPr>
              <a:xfrm>
                <a:off x="3105344" y="5154787"/>
                <a:ext cx="1584356" cy="304453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8702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Controlled Vocabulary Challenge</a:t>
            </a:r>
          </a:p>
        </p:txBody>
      </p:sp>
      <p:sp>
        <p:nvSpPr>
          <p:cNvPr id="8" name="Sous-titre 7">
            <a:extLst>
              <a:ext uri="{FF2B5EF4-FFF2-40B4-BE49-F238E27FC236}">
                <a16:creationId xmlns:a16="http://schemas.microsoft.com/office/drawing/2014/main" id="{E77EE7DF-FDFF-B848-AB81-69CFC47BF3E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Variable annotation Example 2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9347200" y="649287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C12F14-8B3C-4EAB-983F-40311AB14254}" type="slidenum">
              <a:rPr kumimoji="0" lang="fr-FR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fr-FR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Espace réservé du numéro de diapositive 3">
            <a:extLst>
              <a:ext uri="{FF2B5EF4-FFF2-40B4-BE49-F238E27FC236}">
                <a16:creationId xmlns:a16="http://schemas.microsoft.com/office/drawing/2014/main" id="{7841203D-0F2D-A64C-8424-5B14BF636048}"/>
              </a:ext>
            </a:extLst>
          </p:cNvPr>
          <p:cNvSpPr txBox="1">
            <a:spLocks/>
          </p:cNvSpPr>
          <p:nvPr/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C12F14-8B3C-4EAB-983F-40311AB14254}" type="slidenum">
              <a:rPr kumimoji="0" lang="fr-FR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fr-FR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7" name="Tableau 16">
            <a:extLst>
              <a:ext uri="{FF2B5EF4-FFF2-40B4-BE49-F238E27FC236}">
                <a16:creationId xmlns:a16="http://schemas.microsoft.com/office/drawing/2014/main" id="{2A972A6B-E412-1D4D-9E5E-00D30B2E4843}"/>
              </a:ext>
            </a:extLst>
          </p:cNvPr>
          <p:cNvGraphicFramePr>
            <a:graphicFrameLocks noGrp="1"/>
          </p:cNvGraphicFramePr>
          <p:nvPr/>
        </p:nvGraphicFramePr>
        <p:xfrm>
          <a:off x="253740" y="1806258"/>
          <a:ext cx="4225516" cy="14782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237552">
                  <a:extLst>
                    <a:ext uri="{9D8B030D-6E8A-4147-A177-3AD203B41FA5}">
                      <a16:colId xmlns:a16="http://schemas.microsoft.com/office/drawing/2014/main" val="1214296590"/>
                    </a:ext>
                  </a:extLst>
                </a:gridCol>
                <a:gridCol w="2987964">
                  <a:extLst>
                    <a:ext uri="{9D8B030D-6E8A-4147-A177-3AD203B41FA5}">
                      <a16:colId xmlns:a16="http://schemas.microsoft.com/office/drawing/2014/main" val="3255648509"/>
                    </a:ext>
                  </a:extLst>
                </a:gridCol>
              </a:tblGrid>
              <a:tr h="331805">
                <a:tc>
                  <a:txBody>
                    <a:bodyPr/>
                    <a:lstStyle/>
                    <a:p>
                      <a:r>
                        <a:rPr lang="fr-FR" sz="1800" dirty="0"/>
                        <a:t>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Trait 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39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800" dirty="0"/>
                        <a:t>L98AR1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Latent Period for strain 98AR1</a:t>
                      </a:r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924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800" dirty="0"/>
                        <a:t>L93CV1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Latent Period for strain 93CV1</a:t>
                      </a:r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632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800" dirty="0"/>
                        <a:t>Canker_LL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Canker lesion length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690855"/>
                  </a:ext>
                </a:extLst>
              </a:tr>
            </a:tbl>
          </a:graphicData>
        </a:graphic>
      </p:graphicFrame>
      <p:grpSp>
        <p:nvGrpSpPr>
          <p:cNvPr id="20" name="Groupe 19">
            <a:extLst>
              <a:ext uri="{FF2B5EF4-FFF2-40B4-BE49-F238E27FC236}">
                <a16:creationId xmlns:a16="http://schemas.microsoft.com/office/drawing/2014/main" id="{560F6492-E55E-9742-B902-5FDC8A10CAF4}"/>
              </a:ext>
            </a:extLst>
          </p:cNvPr>
          <p:cNvGrpSpPr/>
          <p:nvPr/>
        </p:nvGrpSpPr>
        <p:grpSpPr>
          <a:xfrm>
            <a:off x="270951" y="3758789"/>
            <a:ext cx="4094091" cy="874196"/>
            <a:chOff x="207445" y="2847943"/>
            <a:chExt cx="4094091" cy="874196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BEE1AAF8-FC82-064C-8601-E51CC29D9E8F}"/>
                </a:ext>
              </a:extLst>
            </p:cNvPr>
            <p:cNvGrpSpPr/>
            <p:nvPr/>
          </p:nvGrpSpPr>
          <p:grpSpPr>
            <a:xfrm>
              <a:off x="207445" y="2847943"/>
              <a:ext cx="4094091" cy="874196"/>
              <a:chOff x="207445" y="2847943"/>
              <a:chExt cx="4094091" cy="874196"/>
            </a:xfrm>
          </p:grpSpPr>
          <p:pic>
            <p:nvPicPr>
              <p:cNvPr id="27" name="Image 26">
                <a:extLst>
                  <a:ext uri="{FF2B5EF4-FFF2-40B4-BE49-F238E27FC236}">
                    <a16:creationId xmlns:a16="http://schemas.microsoft.com/office/drawing/2014/main" id="{2347771C-0F0C-7F4B-ACDC-42F5CEC12D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228291" y="2847943"/>
                <a:ext cx="2073245" cy="874196"/>
              </a:xfrm>
              <a:prstGeom prst="rect">
                <a:avLst/>
              </a:prstGeom>
            </p:spPr>
          </p:pic>
          <p:pic>
            <p:nvPicPr>
              <p:cNvPr id="28" name="Image 27">
                <a:extLst>
                  <a:ext uri="{FF2B5EF4-FFF2-40B4-BE49-F238E27FC236}">
                    <a16:creationId xmlns:a16="http://schemas.microsoft.com/office/drawing/2014/main" id="{6E04BC65-44A0-EB42-B154-3490AB0ECC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07445" y="2847943"/>
                <a:ext cx="2048130" cy="873190"/>
              </a:xfrm>
              <a:prstGeom prst="rect">
                <a:avLst/>
              </a:prstGeom>
            </p:spPr>
          </p:pic>
        </p:grpSp>
        <p:sp>
          <p:nvSpPr>
            <p:cNvPr id="22" name="Rectangle à coins arrondis 17">
              <a:extLst>
                <a:ext uri="{FF2B5EF4-FFF2-40B4-BE49-F238E27FC236}">
                  <a16:creationId xmlns:a16="http://schemas.microsoft.com/office/drawing/2014/main" id="{0E14805D-0B7D-0648-8DD4-6B04DDF676BB}"/>
                </a:ext>
              </a:extLst>
            </p:cNvPr>
            <p:cNvSpPr/>
            <p:nvPr/>
          </p:nvSpPr>
          <p:spPr>
            <a:xfrm>
              <a:off x="319676" y="3141281"/>
              <a:ext cx="1222797" cy="239228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 à coins arrondis 18">
              <a:extLst>
                <a:ext uri="{FF2B5EF4-FFF2-40B4-BE49-F238E27FC236}">
                  <a16:creationId xmlns:a16="http://schemas.microsoft.com/office/drawing/2014/main" id="{366CCEF1-AB4F-CD46-B185-1D044A63BF96}"/>
                </a:ext>
              </a:extLst>
            </p:cNvPr>
            <p:cNvSpPr/>
            <p:nvPr/>
          </p:nvSpPr>
          <p:spPr>
            <a:xfrm>
              <a:off x="2329994" y="3141281"/>
              <a:ext cx="1222797" cy="239228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9" name="Rectangle à coins arrondis 13">
            <a:extLst>
              <a:ext uri="{FF2B5EF4-FFF2-40B4-BE49-F238E27FC236}">
                <a16:creationId xmlns:a16="http://schemas.microsoft.com/office/drawing/2014/main" id="{1EF5F886-3C0A-0046-9ACF-B47B0EFC4E27}"/>
              </a:ext>
            </a:extLst>
          </p:cNvPr>
          <p:cNvSpPr/>
          <p:nvPr/>
        </p:nvSpPr>
        <p:spPr>
          <a:xfrm>
            <a:off x="272623" y="2921266"/>
            <a:ext cx="1105513" cy="3870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26F70649-0551-6C48-A1CB-90773A922BDD}"/>
              </a:ext>
            </a:extLst>
          </p:cNvPr>
          <p:cNvGrpSpPr/>
          <p:nvPr/>
        </p:nvGrpSpPr>
        <p:grpSpPr>
          <a:xfrm>
            <a:off x="4984215" y="693856"/>
            <a:ext cx="6817357" cy="5761031"/>
            <a:chOff x="4585866" y="693856"/>
            <a:chExt cx="6817357" cy="5761031"/>
          </a:xfrm>
        </p:grpSpPr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D2E63317-8A3D-054B-B7CC-A618E088D7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87354" y="3395342"/>
              <a:ext cx="3241140" cy="3059545"/>
            </a:xfrm>
            <a:prstGeom prst="rect">
              <a:avLst/>
            </a:prstGeom>
          </p:spPr>
        </p:pic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DAA5DF02-4E48-224D-93C1-7A81023A5316}"/>
                </a:ext>
              </a:extLst>
            </p:cNvPr>
            <p:cNvGrpSpPr/>
            <p:nvPr/>
          </p:nvGrpSpPr>
          <p:grpSpPr>
            <a:xfrm>
              <a:off x="4585866" y="693856"/>
              <a:ext cx="3435067" cy="2701486"/>
              <a:chOff x="5454055" y="585123"/>
              <a:chExt cx="3435067" cy="2701486"/>
            </a:xfrm>
          </p:grpSpPr>
          <p:pic>
            <p:nvPicPr>
              <p:cNvPr id="36" name="Image 35">
                <a:extLst>
                  <a:ext uri="{FF2B5EF4-FFF2-40B4-BE49-F238E27FC236}">
                    <a16:creationId xmlns:a16="http://schemas.microsoft.com/office/drawing/2014/main" id="{75B3B8FD-9CAD-054B-BB3A-29ACB14A48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454055" y="585123"/>
                <a:ext cx="3435067" cy="2701486"/>
              </a:xfrm>
              <a:prstGeom prst="rect">
                <a:avLst/>
              </a:prstGeom>
            </p:spPr>
          </p:pic>
          <p:sp>
            <p:nvSpPr>
              <p:cNvPr id="37" name="Rectangle à coins arrondis 22">
                <a:extLst>
                  <a:ext uri="{FF2B5EF4-FFF2-40B4-BE49-F238E27FC236}">
                    <a16:creationId xmlns:a16="http://schemas.microsoft.com/office/drawing/2014/main" id="{186D023A-438D-AA4D-9811-EECF6579CC73}"/>
                  </a:ext>
                </a:extLst>
              </p:cNvPr>
              <p:cNvSpPr/>
              <p:nvPr/>
            </p:nvSpPr>
            <p:spPr>
              <a:xfrm>
                <a:off x="6707838" y="2576224"/>
                <a:ext cx="2164558" cy="304453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5CD38805-4F05-0A45-AB39-B4D1D29E3D6B}"/>
                </a:ext>
              </a:extLst>
            </p:cNvPr>
            <p:cNvGrpSpPr/>
            <p:nvPr/>
          </p:nvGrpSpPr>
          <p:grpSpPr>
            <a:xfrm>
              <a:off x="8162083" y="992937"/>
              <a:ext cx="3241140" cy="5461950"/>
              <a:chOff x="9044412" y="975064"/>
              <a:chExt cx="3241140" cy="5461950"/>
            </a:xfrm>
          </p:grpSpPr>
          <p:pic>
            <p:nvPicPr>
              <p:cNvPr id="34" name="Image 33">
                <a:extLst>
                  <a:ext uri="{FF2B5EF4-FFF2-40B4-BE49-F238E27FC236}">
                    <a16:creationId xmlns:a16="http://schemas.microsoft.com/office/drawing/2014/main" id="{AA302D67-86D2-4542-9166-7FD252E833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107786" y="3539905"/>
                <a:ext cx="3177766" cy="2897109"/>
              </a:xfrm>
              <a:prstGeom prst="rect">
                <a:avLst/>
              </a:prstGeom>
            </p:spPr>
          </p:pic>
          <p:pic>
            <p:nvPicPr>
              <p:cNvPr id="35" name="Image 34">
                <a:extLst>
                  <a:ext uri="{FF2B5EF4-FFF2-40B4-BE49-F238E27FC236}">
                    <a16:creationId xmlns:a16="http://schemas.microsoft.com/office/drawing/2014/main" id="{8AAF78A0-E282-5141-B198-66472B4EDC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044412" y="975064"/>
                <a:ext cx="3241140" cy="257820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89044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77B48F-7CF6-A84E-81E9-1AD7DC90E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Trait = </a:t>
            </a:r>
            <a:r>
              <a:rPr lang="fr-FR" dirty="0" err="1"/>
              <a:t>Leaf</a:t>
            </a:r>
            <a:r>
              <a:rPr lang="fr-FR" dirty="0"/>
              <a:t> Area </a:t>
            </a:r>
            <a:r>
              <a:rPr lang="fr-FR" dirty="0">
                <a:sym typeface="Wingdings" pitchFamily="2" charset="2"/>
              </a:rPr>
              <a:t> </a:t>
            </a:r>
            <a:r>
              <a:rPr lang="fr-FR" dirty="0" err="1">
                <a:sym typeface="Wingdings" pitchFamily="2" charset="2"/>
              </a:rPr>
              <a:t>Entity</a:t>
            </a:r>
            <a:r>
              <a:rPr lang="fr-FR" dirty="0">
                <a:sym typeface="Wingdings" pitchFamily="2" charset="2"/>
              </a:rPr>
              <a:t> = </a:t>
            </a:r>
            <a:r>
              <a:rPr lang="fr-FR" dirty="0" err="1">
                <a:sym typeface="Wingdings" pitchFamily="2" charset="2"/>
              </a:rPr>
              <a:t>Leaf</a:t>
            </a:r>
            <a:r>
              <a:rPr lang="fr-FR" dirty="0">
                <a:sym typeface="Wingdings" pitchFamily="2" charset="2"/>
              </a:rPr>
              <a:t>, </a:t>
            </a:r>
            <a:r>
              <a:rPr lang="fr-FR" dirty="0" err="1">
                <a:sym typeface="Wingdings" pitchFamily="2" charset="2"/>
              </a:rPr>
              <a:t>Attribute</a:t>
            </a:r>
            <a:r>
              <a:rPr lang="fr-FR" dirty="0">
                <a:sym typeface="Wingdings" pitchFamily="2" charset="2"/>
              </a:rPr>
              <a:t> = Area</a:t>
            </a:r>
          </a:p>
          <a:p>
            <a:r>
              <a:rPr lang="fr-FR" dirty="0" err="1"/>
              <a:t>Enables</a:t>
            </a:r>
            <a:r>
              <a:rPr lang="fr-FR" dirty="0"/>
              <a:t> ad hoc </a:t>
            </a:r>
            <a:r>
              <a:rPr lang="fr-FR" dirty="0" err="1"/>
              <a:t>controlled</a:t>
            </a:r>
            <a:r>
              <a:rPr lang="fr-FR" dirty="0"/>
              <a:t> </a:t>
            </a:r>
            <a:r>
              <a:rPr lang="fr-FR" dirty="0" err="1"/>
              <a:t>vocabulary</a:t>
            </a:r>
            <a:r>
              <a:rPr lang="fr-FR" dirty="0"/>
              <a:t> + Trait </a:t>
            </a:r>
            <a:r>
              <a:rPr lang="fr-FR" dirty="0" err="1"/>
              <a:t>Interoperability</a:t>
            </a:r>
            <a:endParaRPr lang="fr-FR" dirty="0">
              <a:sym typeface="Wingdings" pitchFamily="2" charset="2"/>
            </a:endParaRPr>
          </a:p>
          <a:p>
            <a:r>
              <a:rPr lang="fr-FR" dirty="0" err="1">
                <a:sym typeface="Wingdings" pitchFamily="2" charset="2"/>
              </a:rPr>
              <a:t>Formalized</a:t>
            </a:r>
            <a:r>
              <a:rPr lang="fr-FR" dirty="0">
                <a:sym typeface="Wingdings" pitchFamily="2" charset="2"/>
              </a:rPr>
              <a:t> by </a:t>
            </a:r>
            <a:r>
              <a:rPr lang="fr-FR" dirty="0" err="1">
                <a:sym typeface="Wingdings" pitchFamily="2" charset="2"/>
              </a:rPr>
              <a:t>Mungal</a:t>
            </a:r>
            <a:r>
              <a:rPr lang="fr-FR" dirty="0">
                <a:sym typeface="Wingdings" pitchFamily="2" charset="2"/>
              </a:rPr>
              <a:t> et al 2009</a:t>
            </a:r>
          </a:p>
          <a:p>
            <a:r>
              <a:rPr lang="fr-FR" dirty="0" err="1">
                <a:sym typeface="Wingdings" pitchFamily="2" charset="2"/>
              </a:rPr>
              <a:t>Existing</a:t>
            </a:r>
            <a:r>
              <a:rPr lang="fr-FR" dirty="0">
                <a:sym typeface="Wingdings" pitchFamily="2" charset="2"/>
              </a:rPr>
              <a:t> in </a:t>
            </a:r>
            <a:r>
              <a:rPr lang="fr-FR" dirty="0" err="1">
                <a:sym typeface="Wingdings" pitchFamily="2" charset="2"/>
              </a:rPr>
              <a:t>crop</a:t>
            </a:r>
            <a:r>
              <a:rPr lang="fr-FR" dirty="0">
                <a:sym typeface="Wingdings" pitchFamily="2" charset="2"/>
              </a:rPr>
              <a:t> </a:t>
            </a:r>
            <a:r>
              <a:rPr lang="fr-FR" dirty="0" err="1">
                <a:sym typeface="Wingdings" pitchFamily="2" charset="2"/>
              </a:rPr>
              <a:t>ontology</a:t>
            </a:r>
            <a:endParaRPr lang="fr-FR" dirty="0">
              <a:sym typeface="Wingdings" pitchFamily="2" charset="2"/>
            </a:endParaRPr>
          </a:p>
          <a:p>
            <a:r>
              <a:rPr lang="fr-FR" dirty="0">
                <a:sym typeface="Wingdings" pitchFamily="2" charset="2"/>
              </a:rPr>
              <a:t>EMPHASIS proposition : Use for </a:t>
            </a:r>
            <a:r>
              <a:rPr lang="fr-FR" dirty="0" err="1">
                <a:sym typeface="Wingdings" pitchFamily="2" charset="2"/>
              </a:rPr>
              <a:t>easy</a:t>
            </a:r>
            <a:r>
              <a:rPr lang="fr-FR" dirty="0">
                <a:sym typeface="Wingdings" pitchFamily="2" charset="2"/>
              </a:rPr>
              <a:t> Variable </a:t>
            </a:r>
            <a:r>
              <a:rPr lang="fr-FR" dirty="0" err="1">
                <a:sym typeface="Wingdings" pitchFamily="2" charset="2"/>
              </a:rPr>
              <a:t>creation</a:t>
            </a:r>
            <a:r>
              <a:rPr lang="fr-FR" dirty="0">
                <a:sym typeface="Wingdings" pitchFamily="2" charset="2"/>
              </a:rPr>
              <a:t> and </a:t>
            </a:r>
            <a:r>
              <a:rPr lang="fr-FR" dirty="0" err="1">
                <a:sym typeface="Wingdings" pitchFamily="2" charset="2"/>
              </a:rPr>
              <a:t>interoperability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81781C9-F2CC-0540-97AF-B9CC0ED2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Controlled Vocabulary Challenge</a:t>
            </a:r>
            <a:endParaRPr lang="fr-FR" dirty="0"/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C81F6AF1-4ED4-2B48-8B23-5F3F2046C10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fr-FR" dirty="0"/>
              <a:t>Trait </a:t>
            </a:r>
            <a:r>
              <a:rPr lang="fr-FR" dirty="0" err="1"/>
              <a:t>decomposition</a:t>
            </a:r>
            <a:r>
              <a:rPr lang="fr-FR" dirty="0"/>
              <a:t> to </a:t>
            </a:r>
            <a:r>
              <a:rPr lang="fr-FR" dirty="0" err="1"/>
              <a:t>Entity</a:t>
            </a:r>
            <a:r>
              <a:rPr lang="fr-FR" dirty="0"/>
              <a:t>/</a:t>
            </a:r>
            <a:r>
              <a:rPr lang="fr-FR" dirty="0" err="1"/>
              <a:t>Attribute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9196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74474" y="0"/>
            <a:ext cx="8640104" cy="908720"/>
          </a:xfrm>
        </p:spPr>
        <p:txBody>
          <a:bodyPr>
            <a:normAutofit/>
          </a:bodyPr>
          <a:lstStyle/>
          <a:p>
            <a:r>
              <a:rPr lang="en-US" noProof="0" dirty="0"/>
              <a:t>Tree Variable example1</a:t>
            </a:r>
            <a:br>
              <a:rPr lang="en-US" noProof="0" dirty="0"/>
            </a:br>
            <a:r>
              <a:rPr lang="en-US" sz="1800" noProof="0" dirty="0">
                <a:hlinkClick r:id="rId2"/>
              </a:rPr>
              <a:t>https://urgi.versailles.inra.fr/ontologyportal#termIdentifier=CO_357:0000019</a:t>
            </a:r>
            <a:endParaRPr lang="en-US" sz="1800" noProof="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C12F14-8B3C-4EAB-983F-40311AB14254}" type="slidenum">
              <a:rPr kumimoji="0" lang="fr-FR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fr-FR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71016" y="4002597"/>
            <a:ext cx="3195681" cy="2993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223"/>
          <a:stretch/>
        </p:blipFill>
        <p:spPr>
          <a:xfrm>
            <a:off x="3323343" y="829697"/>
            <a:ext cx="3223923" cy="3093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8658" y="2091369"/>
            <a:ext cx="3323342" cy="4766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5AA3152-96B8-A345-820B-61C8C4043738}"/>
              </a:ext>
            </a:extLst>
          </p:cNvPr>
          <p:cNvSpPr txBox="1"/>
          <p:nvPr/>
        </p:nvSpPr>
        <p:spPr>
          <a:xfrm>
            <a:off x="316088" y="1682044"/>
            <a:ext cx="16368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Trait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Variables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methods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528357E1-3CA2-294B-8B8F-C2942E725996}"/>
              </a:ext>
            </a:extLst>
          </p:cNvPr>
          <p:cNvSpPr/>
          <p:nvPr/>
        </p:nvSpPr>
        <p:spPr>
          <a:xfrm>
            <a:off x="8868658" y="4617156"/>
            <a:ext cx="1392942" cy="259644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5370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74474" y="0"/>
            <a:ext cx="8640104" cy="908720"/>
          </a:xfrm>
        </p:spPr>
        <p:txBody>
          <a:bodyPr>
            <a:normAutofit/>
          </a:bodyPr>
          <a:lstStyle/>
          <a:p>
            <a:r>
              <a:rPr lang="en-US" dirty="0"/>
              <a:t>Tree Variable example2</a:t>
            </a:r>
            <a:br>
              <a:rPr lang="en-US" dirty="0"/>
            </a:br>
            <a:r>
              <a:rPr lang="en-US" sz="2000" dirty="0">
                <a:hlinkClick r:id="rId2"/>
              </a:rPr>
              <a:t>https://urgi.versailles.inra.fr/ontologyportal#termIdentifier=CO_357:0000082</a:t>
            </a:r>
            <a:r>
              <a:rPr lang="en-US" sz="2000" dirty="0"/>
              <a:t> </a:t>
            </a:r>
            <a:endParaRPr lang="en-US" sz="1800" noProof="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C12F14-8B3C-4EAB-983F-40311AB14254}" type="slidenum">
              <a:rPr kumimoji="0" lang="fr-FR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fr-FR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754" y="998890"/>
            <a:ext cx="3006510" cy="497890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9000" y="908720"/>
            <a:ext cx="3273552" cy="316480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710" y="1883222"/>
            <a:ext cx="3306104" cy="340277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740" y="2840707"/>
            <a:ext cx="3405326" cy="3265107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8209F5DE-A7E7-C94A-BE7C-6D49005190FC}"/>
              </a:ext>
            </a:extLst>
          </p:cNvPr>
          <p:cNvSpPr/>
          <p:nvPr/>
        </p:nvSpPr>
        <p:spPr>
          <a:xfrm>
            <a:off x="9021636" y="5543238"/>
            <a:ext cx="1793120" cy="562576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788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E1C2D5-82A3-8D41-8733-ED2A1DFE7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Environnemental Variable </a:t>
            </a:r>
            <a:r>
              <a:rPr lang="fr-FR" dirty="0" err="1"/>
              <a:t>example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F907EB2-DE0E-474E-989B-F88066B87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3036" y="1037880"/>
            <a:ext cx="7502469" cy="514632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54111CB-1E32-E849-B2B6-0690B127D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655" y="2250730"/>
            <a:ext cx="6489700" cy="147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C013522-2A41-4D4D-AF94-C77FBFEB3B8A}"/>
              </a:ext>
            </a:extLst>
          </p:cNvPr>
          <p:cNvSpPr txBox="1"/>
          <p:nvPr/>
        </p:nvSpPr>
        <p:spPr>
          <a:xfrm>
            <a:off x="8156342" y="1714018"/>
            <a:ext cx="2078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Variable annotation</a:t>
            </a:r>
          </a:p>
        </p:txBody>
      </p:sp>
    </p:spTree>
    <p:extLst>
      <p:ext uri="{BB962C8B-B14F-4D97-AF65-F5344CB8AC3E}">
        <p14:creationId xmlns:p14="http://schemas.microsoft.com/office/powerpoint/2010/main" val="19460621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BA8021-4F9E-E745-858A-016020CC4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Crop</a:t>
            </a:r>
            <a:r>
              <a:rPr lang="fr-FR" dirty="0"/>
              <a:t> Variable </a:t>
            </a:r>
            <a:r>
              <a:rPr lang="fr-FR" dirty="0" err="1"/>
              <a:t>example</a:t>
            </a:r>
            <a:endParaRPr lang="fr-FR" dirty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9649258F-DAB4-294B-A7CF-A20324AC676A}"/>
              </a:ext>
            </a:extLst>
          </p:cNvPr>
          <p:cNvGrpSpPr/>
          <p:nvPr/>
        </p:nvGrpSpPr>
        <p:grpSpPr>
          <a:xfrm>
            <a:off x="0" y="824091"/>
            <a:ext cx="7315200" cy="6237111"/>
            <a:chOff x="0" y="1016863"/>
            <a:chExt cx="6931378" cy="6297957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B5F2119D-0847-2D4B-AC2A-59278B51F3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280"/>
            <a:stretch/>
          </p:blipFill>
          <p:spPr>
            <a:xfrm>
              <a:off x="0" y="1016863"/>
              <a:ext cx="6831964" cy="5378291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3A31AED8-A5A9-8D47-8037-A66EF0BFC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395154"/>
              <a:ext cx="6931378" cy="919666"/>
            </a:xfrm>
            <a:prstGeom prst="rect">
              <a:avLst/>
            </a:prstGeom>
          </p:spPr>
        </p:pic>
      </p:grp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E130743-EABD-9445-A203-306FE68D83C8}"/>
              </a:ext>
            </a:extLst>
          </p:cNvPr>
          <p:cNvSpPr/>
          <p:nvPr/>
        </p:nvSpPr>
        <p:spPr>
          <a:xfrm>
            <a:off x="4357511" y="1343378"/>
            <a:ext cx="2472267" cy="564444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F7827AA6-AA25-354D-AD9E-E8A82AE7BE91}"/>
              </a:ext>
            </a:extLst>
          </p:cNvPr>
          <p:cNvSpPr/>
          <p:nvPr/>
        </p:nvSpPr>
        <p:spPr>
          <a:xfrm>
            <a:off x="3767014" y="2421466"/>
            <a:ext cx="2656364" cy="682977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Bulle rectangulaire à coins arrondis 7">
            <a:extLst>
              <a:ext uri="{FF2B5EF4-FFF2-40B4-BE49-F238E27FC236}">
                <a16:creationId xmlns:a16="http://schemas.microsoft.com/office/drawing/2014/main" id="{751BC5D2-2B66-EA41-94D2-58EF59DD304C}"/>
              </a:ext>
            </a:extLst>
          </p:cNvPr>
          <p:cNvSpPr/>
          <p:nvPr/>
        </p:nvSpPr>
        <p:spPr>
          <a:xfrm>
            <a:off x="7620000" y="1343378"/>
            <a:ext cx="2235200" cy="801511"/>
          </a:xfrm>
          <a:prstGeom prst="wedgeRoundRectCallout">
            <a:avLst>
              <a:gd name="adj1" fmla="val -89520"/>
              <a:gd name="adj2" fmla="val -177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 Hoc Variable</a:t>
            </a:r>
          </a:p>
        </p:txBody>
      </p:sp>
      <p:sp>
        <p:nvSpPr>
          <p:cNvPr id="9" name="Bulle rectangulaire à coins arrondis 8">
            <a:extLst>
              <a:ext uri="{FF2B5EF4-FFF2-40B4-BE49-F238E27FC236}">
                <a16:creationId xmlns:a16="http://schemas.microsoft.com/office/drawing/2014/main" id="{CB547676-0985-8041-B8D1-450152EA4B44}"/>
              </a:ext>
            </a:extLst>
          </p:cNvPr>
          <p:cNvSpPr/>
          <p:nvPr/>
        </p:nvSpPr>
        <p:spPr>
          <a:xfrm>
            <a:off x="7210280" y="2421466"/>
            <a:ext cx="3254519" cy="801511"/>
          </a:xfrm>
          <a:prstGeom prst="wedgeRoundRectCallout">
            <a:avLst>
              <a:gd name="adj1" fmla="val -89520"/>
              <a:gd name="adj2" fmla="val -177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Trait: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reference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Crop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Ontology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Maize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5572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343021B2-4841-F743-997F-BFB8E0743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Semantic</a:t>
            </a:r>
            <a:endParaRPr lang="fr-FR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9E81BE9C-779A-CF46-900E-41FC76629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Define</a:t>
            </a:r>
            <a:r>
              <a:rPr lang="fr-FR" dirty="0"/>
              <a:t> concepts: plant, </a:t>
            </a:r>
            <a:r>
              <a:rPr lang="fr-FR" dirty="0" err="1"/>
              <a:t>micro_plot</a:t>
            </a:r>
            <a:r>
              <a:rPr lang="fr-FR" dirty="0"/>
              <a:t>, </a:t>
            </a:r>
            <a:r>
              <a:rPr lang="fr-FR" dirty="0" err="1"/>
              <a:t>phenotype</a:t>
            </a:r>
            <a:r>
              <a:rPr lang="fr-FR" dirty="0"/>
              <a:t>, </a:t>
            </a:r>
            <a:r>
              <a:rPr lang="fr-FR" dirty="0" err="1"/>
              <a:t>experiment</a:t>
            </a:r>
            <a:r>
              <a:rPr lang="fr-FR" dirty="0"/>
              <a:t>, </a:t>
            </a:r>
            <a:r>
              <a:rPr lang="fr-FR" dirty="0" err="1"/>
              <a:t>event</a:t>
            </a:r>
            <a:endParaRPr lang="fr-FR" dirty="0"/>
          </a:p>
          <a:p>
            <a:r>
              <a:rPr lang="fr-FR" dirty="0" err="1"/>
              <a:t>Define</a:t>
            </a:r>
            <a:r>
              <a:rPr lang="fr-FR" dirty="0"/>
              <a:t> Relations: </a:t>
            </a:r>
            <a:r>
              <a:rPr lang="fr-FR" dirty="0" err="1"/>
              <a:t>micro_plot</a:t>
            </a:r>
            <a:r>
              <a:rPr lang="fr-FR" dirty="0"/>
              <a:t> </a:t>
            </a:r>
            <a:r>
              <a:rPr lang="fr-FR" dirty="0" err="1"/>
              <a:t>contains</a:t>
            </a:r>
            <a:r>
              <a:rPr lang="fr-FR" dirty="0"/>
              <a:t> plant </a:t>
            </a:r>
          </a:p>
          <a:p>
            <a:r>
              <a:rPr lang="fr-FR" dirty="0"/>
              <a:t>Common </a:t>
            </a:r>
            <a:r>
              <a:rPr lang="fr-FR" dirty="0" err="1"/>
              <a:t>Vocabularies</a:t>
            </a:r>
            <a:r>
              <a:rPr lang="fr-FR" dirty="0"/>
              <a:t> and ontologies</a:t>
            </a:r>
          </a:p>
          <a:p>
            <a:pPr lvl="1"/>
            <a:r>
              <a:rPr lang="fr-FR" dirty="0" err="1"/>
              <a:t>Agrovoc</a:t>
            </a:r>
            <a:r>
              <a:rPr lang="fr-FR" dirty="0"/>
              <a:t>, Plant </a:t>
            </a:r>
            <a:r>
              <a:rPr lang="fr-FR" dirty="0" err="1"/>
              <a:t>Ontology</a:t>
            </a:r>
            <a:r>
              <a:rPr lang="fr-FR" dirty="0"/>
              <a:t>, </a:t>
            </a:r>
            <a:r>
              <a:rPr lang="fr-FR" dirty="0" err="1"/>
              <a:t>Crop</a:t>
            </a:r>
            <a:r>
              <a:rPr lang="fr-FR" dirty="0"/>
              <a:t> </a:t>
            </a:r>
            <a:r>
              <a:rPr lang="fr-FR" dirty="0" err="1"/>
              <a:t>Ontology</a:t>
            </a:r>
            <a:r>
              <a:rPr lang="fr-FR" dirty="0"/>
              <a:t>, </a:t>
            </a:r>
            <a:r>
              <a:rPr lang="fr-FR" dirty="0" err="1"/>
              <a:t>Environment</a:t>
            </a:r>
            <a:r>
              <a:rPr lang="fr-FR" dirty="0"/>
              <a:t> </a:t>
            </a:r>
            <a:r>
              <a:rPr lang="fr-FR" dirty="0" err="1"/>
              <a:t>Ontology</a:t>
            </a:r>
            <a:r>
              <a:rPr lang="fr-FR" dirty="0"/>
              <a:t>, …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7098C20-54B7-E444-A2B7-A5E7F19636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20272" y="6597352"/>
            <a:ext cx="2133600" cy="28803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18 September 2018</a:t>
            </a:r>
            <a:endParaRPr lang="fr-FR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053AA4A5-CC9F-C343-BDD4-CF33A560DC93}"/>
              </a:ext>
            </a:extLst>
          </p:cNvPr>
          <p:cNvSpPr/>
          <p:nvPr/>
        </p:nvSpPr>
        <p:spPr>
          <a:xfrm>
            <a:off x="2546465" y="3039060"/>
            <a:ext cx="940207" cy="28639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Study</a:t>
            </a:r>
            <a:endParaRPr lang="fr-FR" sz="16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4AFEE6C-77AD-0141-A2B6-51B4D155EEC9}"/>
              </a:ext>
            </a:extLst>
          </p:cNvPr>
          <p:cNvSpPr/>
          <p:nvPr/>
        </p:nvSpPr>
        <p:spPr>
          <a:xfrm>
            <a:off x="2114010" y="3691567"/>
            <a:ext cx="1805116" cy="53974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/>
              <a:t>Observation Unit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3849687C-8131-714C-AB63-990D1E44DABE}"/>
              </a:ext>
            </a:extLst>
          </p:cNvPr>
          <p:cNvCxnSpPr>
            <a:cxnSpLocks/>
            <a:stCxn id="8" idx="4"/>
            <a:endCxn id="9" idx="0"/>
          </p:cNvCxnSpPr>
          <p:nvPr/>
        </p:nvCxnSpPr>
        <p:spPr>
          <a:xfrm>
            <a:off x="3016568" y="3325451"/>
            <a:ext cx="0" cy="366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10">
            <a:extLst>
              <a:ext uri="{FF2B5EF4-FFF2-40B4-BE49-F238E27FC236}">
                <a16:creationId xmlns:a16="http://schemas.microsoft.com/office/drawing/2014/main" id="{F3CE85D6-199D-234F-B6F2-EE53798310F2}"/>
              </a:ext>
            </a:extLst>
          </p:cNvPr>
          <p:cNvSpPr/>
          <p:nvPr/>
        </p:nvSpPr>
        <p:spPr>
          <a:xfrm>
            <a:off x="2266586" y="4612263"/>
            <a:ext cx="1477468" cy="28327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Measure</a:t>
            </a:r>
            <a:endParaRPr lang="fr-FR" sz="1600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9CC90749-959B-0D4F-979D-641CD0AE8ABA}"/>
              </a:ext>
            </a:extLst>
          </p:cNvPr>
          <p:cNvCxnSpPr>
            <a:cxnSpLocks/>
            <a:stCxn id="9" idx="4"/>
            <a:endCxn id="11" idx="0"/>
          </p:cNvCxnSpPr>
          <p:nvPr/>
        </p:nvCxnSpPr>
        <p:spPr>
          <a:xfrm flipH="1">
            <a:off x="3005320" y="4231308"/>
            <a:ext cx="11248" cy="380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>
            <a:extLst>
              <a:ext uri="{FF2B5EF4-FFF2-40B4-BE49-F238E27FC236}">
                <a16:creationId xmlns:a16="http://schemas.microsoft.com/office/drawing/2014/main" id="{A48C7692-9B78-B841-A3D1-E7478A033A09}"/>
              </a:ext>
            </a:extLst>
          </p:cNvPr>
          <p:cNvSpPr/>
          <p:nvPr/>
        </p:nvSpPr>
        <p:spPr>
          <a:xfrm>
            <a:off x="1703513" y="5117707"/>
            <a:ext cx="1045181" cy="29983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/>
              <a:t>Value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A5126592-682A-D844-AC3D-16A93739D381}"/>
              </a:ext>
            </a:extLst>
          </p:cNvPr>
          <p:cNvSpPr/>
          <p:nvPr/>
        </p:nvSpPr>
        <p:spPr>
          <a:xfrm>
            <a:off x="2310510" y="5528879"/>
            <a:ext cx="1412116" cy="29983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Ontology</a:t>
            </a:r>
            <a:endParaRPr lang="fr-FR" sz="1600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890EC1E7-884F-9C41-A710-8EB72B2F7368}"/>
              </a:ext>
            </a:extLst>
          </p:cNvPr>
          <p:cNvSpPr/>
          <p:nvPr/>
        </p:nvSpPr>
        <p:spPr>
          <a:xfrm>
            <a:off x="3289323" y="5105215"/>
            <a:ext cx="1029052" cy="29983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/>
              <a:t>Time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F55C7A25-133F-DB4F-9549-A26BCA2D7432}"/>
              </a:ext>
            </a:extLst>
          </p:cNvPr>
          <p:cNvCxnSpPr>
            <a:cxnSpLocks/>
            <a:stCxn id="11" idx="4"/>
            <a:endCxn id="14" idx="0"/>
          </p:cNvCxnSpPr>
          <p:nvPr/>
        </p:nvCxnSpPr>
        <p:spPr>
          <a:xfrm>
            <a:off x="3005320" y="4895536"/>
            <a:ext cx="11248" cy="633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BADB75F-02EC-C54A-A4A3-91A949481AF8}"/>
              </a:ext>
            </a:extLst>
          </p:cNvPr>
          <p:cNvCxnSpPr>
            <a:cxnSpLocks/>
            <a:stCxn id="13" idx="7"/>
            <a:endCxn id="11" idx="4"/>
          </p:cNvCxnSpPr>
          <p:nvPr/>
        </p:nvCxnSpPr>
        <p:spPr>
          <a:xfrm flipV="1">
            <a:off x="2595630" y="4895536"/>
            <a:ext cx="409690" cy="2660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1B4E2921-02F2-2748-AC64-A5EE4E761678}"/>
              </a:ext>
            </a:extLst>
          </p:cNvPr>
          <p:cNvCxnSpPr>
            <a:cxnSpLocks/>
            <a:stCxn id="11" idx="4"/>
            <a:endCxn id="15" idx="1"/>
          </p:cNvCxnSpPr>
          <p:nvPr/>
        </p:nvCxnSpPr>
        <p:spPr>
          <a:xfrm>
            <a:off x="3005320" y="4895536"/>
            <a:ext cx="434704" cy="253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07CDDB19-BC89-A049-9F9E-A75D8D450F2D}"/>
              </a:ext>
            </a:extLst>
          </p:cNvPr>
          <p:cNvSpPr/>
          <p:nvPr/>
        </p:nvSpPr>
        <p:spPr>
          <a:xfrm>
            <a:off x="4146816" y="4128156"/>
            <a:ext cx="1589145" cy="31662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Treatment</a:t>
            </a:r>
            <a:endParaRPr lang="fr-FR" sz="1600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7872749C-6BB6-E549-9D5F-67E44442D2BC}"/>
              </a:ext>
            </a:extLst>
          </p:cNvPr>
          <p:cNvSpPr/>
          <p:nvPr/>
        </p:nvSpPr>
        <p:spPr>
          <a:xfrm>
            <a:off x="4174797" y="3681349"/>
            <a:ext cx="1477468" cy="28327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/>
              <a:t>Factor</a:t>
            </a:r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E701B773-99C5-C140-9E79-E837013E9CF5}"/>
              </a:ext>
            </a:extLst>
          </p:cNvPr>
          <p:cNvCxnSpPr>
            <a:cxnSpLocks/>
            <a:stCxn id="9" idx="6"/>
            <a:endCxn id="19" idx="2"/>
          </p:cNvCxnSpPr>
          <p:nvPr/>
        </p:nvCxnSpPr>
        <p:spPr>
          <a:xfrm>
            <a:off x="3919127" y="3961437"/>
            <a:ext cx="227689" cy="325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7E6D363E-8787-504B-8568-4CED6199F7E2}"/>
              </a:ext>
            </a:extLst>
          </p:cNvPr>
          <p:cNvCxnSpPr>
            <a:cxnSpLocks/>
            <a:stCxn id="9" idx="6"/>
            <a:endCxn id="20" idx="2"/>
          </p:cNvCxnSpPr>
          <p:nvPr/>
        </p:nvCxnSpPr>
        <p:spPr>
          <a:xfrm flipV="1">
            <a:off x="3919127" y="3822985"/>
            <a:ext cx="255671" cy="138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Shape 19">
            <a:extLst>
              <a:ext uri="{FF2B5EF4-FFF2-40B4-BE49-F238E27FC236}">
                <a16:creationId xmlns:a16="http://schemas.microsoft.com/office/drawing/2014/main" id="{3960B5D8-DD81-ED4A-8FCD-201020EB30AA}"/>
              </a:ext>
            </a:extLst>
          </p:cNvPr>
          <p:cNvSpPr txBox="1"/>
          <p:nvPr/>
        </p:nvSpPr>
        <p:spPr>
          <a:xfrm>
            <a:off x="8128691" y="4955638"/>
            <a:ext cx="10296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fr-FR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contains</a:t>
            </a:r>
            <a:endParaRPr lang="fr-FR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TextShape 20">
            <a:extLst>
              <a:ext uri="{FF2B5EF4-FFF2-40B4-BE49-F238E27FC236}">
                <a16:creationId xmlns:a16="http://schemas.microsoft.com/office/drawing/2014/main" id="{C884436D-6FE8-DC40-9FDA-34F26CC8ACC1}"/>
              </a:ext>
            </a:extLst>
          </p:cNvPr>
          <p:cNvSpPr txBox="1"/>
          <p:nvPr/>
        </p:nvSpPr>
        <p:spPr>
          <a:xfrm>
            <a:off x="7486844" y="4552988"/>
            <a:ext cx="10296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fr-FR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contains</a:t>
            </a:r>
            <a:endParaRPr lang="fr-FR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TextShape 26">
            <a:extLst>
              <a:ext uri="{FF2B5EF4-FFF2-40B4-BE49-F238E27FC236}">
                <a16:creationId xmlns:a16="http://schemas.microsoft.com/office/drawing/2014/main" id="{252EDDF8-7C8A-F04D-84C8-1543BFCDEBF9}"/>
              </a:ext>
            </a:extLst>
          </p:cNvPr>
          <p:cNvSpPr txBox="1"/>
          <p:nvPr/>
        </p:nvSpPr>
        <p:spPr>
          <a:xfrm>
            <a:off x="7490857" y="3690028"/>
            <a:ext cx="15372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fr-FR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hasGenotype</a:t>
            </a:r>
            <a:endParaRPr lang="fr-FR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TextShape 30">
            <a:extLst>
              <a:ext uri="{FF2B5EF4-FFF2-40B4-BE49-F238E27FC236}">
                <a16:creationId xmlns:a16="http://schemas.microsoft.com/office/drawing/2014/main" id="{0ADA024C-FD34-AF43-8901-C22358EFEAC5}"/>
              </a:ext>
            </a:extLst>
          </p:cNvPr>
          <p:cNvSpPr txBox="1"/>
          <p:nvPr/>
        </p:nvSpPr>
        <p:spPr>
          <a:xfrm>
            <a:off x="9388691" y="4539002"/>
            <a:ext cx="115452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fr-FR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is-applied</a:t>
            </a:r>
            <a:endParaRPr lang="fr-FR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29A1476B-6A14-1643-A931-AB3D5D7EAC2E}"/>
              </a:ext>
            </a:extLst>
          </p:cNvPr>
          <p:cNvSpPr/>
          <p:nvPr/>
        </p:nvSpPr>
        <p:spPr>
          <a:xfrm>
            <a:off x="6781989" y="4231308"/>
            <a:ext cx="1477468" cy="28327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/>
              <a:t>Plant</a:t>
            </a:r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BC88AF15-2732-E74B-A599-6CFF5556BBEF}"/>
              </a:ext>
            </a:extLst>
          </p:cNvPr>
          <p:cNvSpPr/>
          <p:nvPr/>
        </p:nvSpPr>
        <p:spPr>
          <a:xfrm>
            <a:off x="8872338" y="5108314"/>
            <a:ext cx="1477468" cy="28327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/>
              <a:t>plot</a:t>
            </a:r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F5FA7FFA-B163-D044-8427-5E7E1DCA3276}"/>
              </a:ext>
            </a:extLst>
          </p:cNvPr>
          <p:cNvSpPr/>
          <p:nvPr/>
        </p:nvSpPr>
        <p:spPr>
          <a:xfrm>
            <a:off x="6803919" y="5176844"/>
            <a:ext cx="1533225" cy="28327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micro_plot</a:t>
            </a:r>
            <a:endParaRPr lang="fr-FR" sz="1600" dirty="0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7D99DE63-2057-C147-B079-117D92506468}"/>
              </a:ext>
            </a:extLst>
          </p:cNvPr>
          <p:cNvSpPr/>
          <p:nvPr/>
        </p:nvSpPr>
        <p:spPr>
          <a:xfrm>
            <a:off x="6781989" y="3133495"/>
            <a:ext cx="1477468" cy="28327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Genotype</a:t>
            </a:r>
            <a:endParaRPr lang="fr-FR" sz="1600" dirty="0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1FFEB424-2FB9-F74E-A1CA-BB66806D5A6D}"/>
              </a:ext>
            </a:extLst>
          </p:cNvPr>
          <p:cNvSpPr/>
          <p:nvPr/>
        </p:nvSpPr>
        <p:spPr>
          <a:xfrm>
            <a:off x="9109869" y="4036262"/>
            <a:ext cx="1589145" cy="31662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Treatments</a:t>
            </a:r>
            <a:endParaRPr lang="fr-FR" sz="1600" dirty="0"/>
          </a:p>
        </p:txBody>
      </p: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A0FDE20F-85D7-8544-9565-95B3931C061E}"/>
              </a:ext>
            </a:extLst>
          </p:cNvPr>
          <p:cNvCxnSpPr>
            <a:cxnSpLocks/>
            <a:stCxn id="73" idx="5"/>
            <a:endCxn id="70" idx="7"/>
          </p:cNvCxnSpPr>
          <p:nvPr/>
        </p:nvCxnSpPr>
        <p:spPr>
          <a:xfrm flipH="1">
            <a:off x="10133436" y="4306517"/>
            <a:ext cx="332852" cy="843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069AFE01-DF2F-6747-9E25-AE268F6FBCD0}"/>
              </a:ext>
            </a:extLst>
          </p:cNvPr>
          <p:cNvCxnSpPr>
            <a:cxnSpLocks/>
            <a:stCxn id="70" idx="2"/>
            <a:endCxn id="71" idx="6"/>
          </p:cNvCxnSpPr>
          <p:nvPr/>
        </p:nvCxnSpPr>
        <p:spPr>
          <a:xfrm flipH="1">
            <a:off x="8337144" y="5249950"/>
            <a:ext cx="535195" cy="68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20C30F49-56BC-0A47-B2CA-08098BF98E78}"/>
              </a:ext>
            </a:extLst>
          </p:cNvPr>
          <p:cNvCxnSpPr>
            <a:cxnSpLocks/>
            <a:stCxn id="71" idx="0"/>
            <a:endCxn id="69" idx="4"/>
          </p:cNvCxnSpPr>
          <p:nvPr/>
        </p:nvCxnSpPr>
        <p:spPr>
          <a:xfrm flipH="1" flipV="1">
            <a:off x="7520723" y="4514581"/>
            <a:ext cx="49808" cy="662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>
            <a:extLst>
              <a:ext uri="{FF2B5EF4-FFF2-40B4-BE49-F238E27FC236}">
                <a16:creationId xmlns:a16="http://schemas.microsoft.com/office/drawing/2014/main" id="{62AE84DB-1E8C-614B-90B7-6FDC9F49AF57}"/>
              </a:ext>
            </a:extLst>
          </p:cNvPr>
          <p:cNvCxnSpPr>
            <a:cxnSpLocks/>
            <a:stCxn id="69" idx="0"/>
            <a:endCxn id="72" idx="4"/>
          </p:cNvCxnSpPr>
          <p:nvPr/>
        </p:nvCxnSpPr>
        <p:spPr>
          <a:xfrm flipV="1">
            <a:off x="7520723" y="3416767"/>
            <a:ext cx="0" cy="814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311E05A-E290-C54E-9D13-50E7CE9C69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3623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Crop Ontology repositories and workflow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>
          <a:xfrm>
            <a:off x="9347200" y="64928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C12F14-8B3C-4EAB-983F-40311AB14254}" type="slidenum">
              <a:rPr kumimoji="0" lang="fr-FR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fr-FR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395593" y="2827230"/>
            <a:ext cx="1918474" cy="1203539"/>
            <a:chOff x="412484" y="867425"/>
            <a:chExt cx="1918474" cy="1203539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325" y="867425"/>
              <a:ext cx="929389" cy="987719"/>
            </a:xfrm>
            <a:prstGeom prst="rect">
              <a:avLst/>
            </a:prstGeom>
          </p:spPr>
        </p:pic>
        <p:sp>
          <p:nvSpPr>
            <p:cNvPr id="6" name="ZoneTexte 5"/>
            <p:cNvSpPr txBox="1"/>
            <p:nvPr/>
          </p:nvSpPr>
          <p:spPr>
            <a:xfrm>
              <a:off x="412484" y="1793965"/>
              <a:ext cx="19184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3"/>
                </a:rPr>
                <a:t>Trait Dictionary Template v5</a:t>
              </a:r>
              <a:endPara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855" y="2744967"/>
            <a:ext cx="890093" cy="1152244"/>
          </a:xfrm>
          <a:prstGeom prst="rect">
            <a:avLst/>
          </a:prstGeom>
        </p:spPr>
      </p:pic>
      <p:cxnSp>
        <p:nvCxnSpPr>
          <p:cNvPr id="10" name="Connecteur droit avec flèche 9"/>
          <p:cNvCxnSpPr>
            <a:cxnSpLocks/>
            <a:stCxn id="5" idx="3"/>
            <a:endCxn id="8" idx="1"/>
          </p:cNvCxnSpPr>
          <p:nvPr/>
        </p:nvCxnSpPr>
        <p:spPr>
          <a:xfrm flipV="1">
            <a:off x="1724823" y="3321089"/>
            <a:ext cx="1134032" cy="1"/>
          </a:xfrm>
          <a:prstGeom prst="straightConnector1">
            <a:avLst/>
          </a:prstGeom>
          <a:ln w="19050"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Shape 299" descr="Crop Ontology logo (complete).png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11" r="-4626"/>
          <a:stretch/>
        </p:blipFill>
        <p:spPr>
          <a:xfrm>
            <a:off x="4614505" y="1118997"/>
            <a:ext cx="2133600" cy="7135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Connecteur droit avec flèche 14"/>
          <p:cNvCxnSpPr>
            <a:cxnSpLocks/>
            <a:stCxn id="8" idx="3"/>
            <a:endCxn id="14" idx="1"/>
          </p:cNvCxnSpPr>
          <p:nvPr/>
        </p:nvCxnSpPr>
        <p:spPr>
          <a:xfrm flipV="1">
            <a:off x="3748948" y="1475788"/>
            <a:ext cx="865557" cy="1845301"/>
          </a:xfrm>
          <a:prstGeom prst="straightConnector1">
            <a:avLst/>
          </a:prstGeom>
          <a:ln w="19050"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Imag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505" y="2336581"/>
            <a:ext cx="1554344" cy="506601"/>
          </a:xfrm>
          <a:prstGeom prst="rect">
            <a:avLst/>
          </a:prstGeom>
        </p:spPr>
      </p:pic>
      <p:cxnSp>
        <p:nvCxnSpPr>
          <p:cNvPr id="34" name="Connecteur droit avec flèche 33"/>
          <p:cNvCxnSpPr>
            <a:cxnSpLocks/>
            <a:stCxn id="8" idx="3"/>
            <a:endCxn id="33" idx="1"/>
          </p:cNvCxnSpPr>
          <p:nvPr/>
        </p:nvCxnSpPr>
        <p:spPr>
          <a:xfrm flipV="1">
            <a:off x="3748948" y="2589882"/>
            <a:ext cx="865557" cy="731207"/>
          </a:xfrm>
          <a:prstGeom prst="straightConnector1">
            <a:avLst/>
          </a:prstGeom>
          <a:ln w="19050"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e 38"/>
          <p:cNvGrpSpPr/>
          <p:nvPr/>
        </p:nvGrpSpPr>
        <p:grpSpPr>
          <a:xfrm>
            <a:off x="4614505" y="3347185"/>
            <a:ext cx="885040" cy="867823"/>
            <a:chOff x="3707771" y="2725239"/>
            <a:chExt cx="885040" cy="867823"/>
          </a:xfrm>
        </p:grpSpPr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5561" y="2725239"/>
              <a:ext cx="857250" cy="571500"/>
            </a:xfrm>
            <a:prstGeom prst="rect">
              <a:avLst/>
            </a:prstGeom>
          </p:spPr>
        </p:pic>
        <p:pic>
          <p:nvPicPr>
            <p:cNvPr id="38" name="Image 3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7771" y="3313576"/>
              <a:ext cx="885040" cy="279486"/>
            </a:xfrm>
            <a:prstGeom prst="rect">
              <a:avLst/>
            </a:prstGeom>
          </p:spPr>
        </p:pic>
      </p:grpSp>
      <p:pic>
        <p:nvPicPr>
          <p:cNvPr id="40" name="Picture 20" descr="Capture d'écran 2017-04-18 23.23.07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505" y="4719011"/>
            <a:ext cx="1539566" cy="422486"/>
          </a:xfrm>
          <a:prstGeom prst="rect">
            <a:avLst/>
          </a:prstGeom>
        </p:spPr>
      </p:pic>
      <p:cxnSp>
        <p:nvCxnSpPr>
          <p:cNvPr id="49" name="Connecteur droit avec flèche 48"/>
          <p:cNvCxnSpPr>
            <a:cxnSpLocks/>
            <a:stCxn id="8" idx="3"/>
            <a:endCxn id="27" idx="1"/>
          </p:cNvCxnSpPr>
          <p:nvPr/>
        </p:nvCxnSpPr>
        <p:spPr>
          <a:xfrm>
            <a:off x="3748948" y="3321089"/>
            <a:ext cx="893347" cy="311846"/>
          </a:xfrm>
          <a:prstGeom prst="straightConnector1">
            <a:avLst/>
          </a:prstGeom>
          <a:ln w="19050"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4" name="Shape 379"/>
          <p:cNvPicPr preferRelativeResize="0"/>
          <p:nvPr/>
        </p:nvPicPr>
        <p:blipFill rotWithShape="1"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82000" y="72684"/>
            <a:ext cx="842009" cy="9592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65" name="Shape 380"/>
          <p:cNvPicPr preferRelativeResize="0"/>
          <p:nvPr/>
        </p:nvPicPr>
        <p:blipFill rotWithShape="1">
          <a:blip r:embed="rId11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94410" y="137777"/>
            <a:ext cx="565232" cy="815921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66" name="Shape 381" descr="IBP logo orange.jpg"/>
          <p:cNvPicPr preferRelativeResize="0"/>
          <p:nvPr/>
        </p:nvPicPr>
        <p:blipFill rotWithShape="1">
          <a:blip r:embed="rId1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95116" y="337298"/>
            <a:ext cx="628726" cy="51150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026" name="Picture 2" descr="A Deep Dive Into GitHub Actions. Learn about the architecture of… | by  Deborah Digges | Better Programming | Oct, 2020 | Medium">
            <a:extLst>
              <a:ext uri="{FF2B5EF4-FFF2-40B4-BE49-F238E27FC236}">
                <a16:creationId xmlns:a16="http://schemas.microsoft.com/office/drawing/2014/main" id="{2E053D4F-CD87-2C4E-83B0-F3F77B5EF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93" y="920125"/>
            <a:ext cx="2022422" cy="111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B48D05C-F0B9-8549-ACE4-4BF3ECF6318D}"/>
              </a:ext>
            </a:extLst>
          </p:cNvPr>
          <p:cNvSpPr/>
          <p:nvPr/>
        </p:nvSpPr>
        <p:spPr>
          <a:xfrm>
            <a:off x="161365" y="1913695"/>
            <a:ext cx="2508468" cy="2859332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Version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History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AD506F75-68A5-1C4C-B4AB-8B499766617C}"/>
              </a:ext>
            </a:extLst>
          </p:cNvPr>
          <p:cNvCxnSpPr>
            <a:cxnSpLocks/>
            <a:stCxn id="8" idx="3"/>
            <a:endCxn id="40" idx="1"/>
          </p:cNvCxnSpPr>
          <p:nvPr/>
        </p:nvCxnSpPr>
        <p:spPr>
          <a:xfrm>
            <a:off x="3748948" y="3321089"/>
            <a:ext cx="865557" cy="1609165"/>
          </a:xfrm>
          <a:prstGeom prst="straightConnector1">
            <a:avLst/>
          </a:prstGeom>
          <a:ln w="19050"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C4680A0-FFF8-024C-961B-AD7D35995305}"/>
              </a:ext>
            </a:extLst>
          </p:cNvPr>
          <p:cNvSpPr/>
          <p:nvPr/>
        </p:nvSpPr>
        <p:spPr>
          <a:xfrm>
            <a:off x="7707079" y="4719011"/>
            <a:ext cx="4323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4"/>
              </a:rPr>
              <a:t>https://urgi.versailles.inra.fr/ontologyportal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1028" name="Picture 4" descr="URGI">
            <a:extLst>
              <a:ext uri="{FF2B5EF4-FFF2-40B4-BE49-F238E27FC236}">
                <a16:creationId xmlns:a16="http://schemas.microsoft.com/office/drawing/2014/main" id="{C37C1D12-CB24-0149-8F0A-925A6874C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784" y="4659739"/>
            <a:ext cx="769757" cy="54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2E620AAA-1724-434F-A3BD-96F882DC09EB}"/>
              </a:ext>
            </a:extLst>
          </p:cNvPr>
          <p:cNvCxnSpPr>
            <a:cxnSpLocks/>
            <a:stCxn id="40" idx="3"/>
            <a:endCxn id="1028" idx="1"/>
          </p:cNvCxnSpPr>
          <p:nvPr/>
        </p:nvCxnSpPr>
        <p:spPr>
          <a:xfrm>
            <a:off x="6154071" y="4930254"/>
            <a:ext cx="687713" cy="0"/>
          </a:xfrm>
          <a:prstGeom prst="straightConnector1">
            <a:avLst/>
          </a:prstGeom>
          <a:ln w="19050"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2D87E6FE-6EE5-C749-B7CC-EC8C55BF50D5}"/>
              </a:ext>
            </a:extLst>
          </p:cNvPr>
          <p:cNvSpPr txBox="1"/>
          <p:nvPr/>
        </p:nvSpPr>
        <p:spPr>
          <a:xfrm>
            <a:off x="5711632" y="3464814"/>
            <a:ext cx="3030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Search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over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several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ontologies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DFFF000E-6B11-0743-8ED0-7BAD7B32352D}"/>
              </a:ext>
            </a:extLst>
          </p:cNvPr>
          <p:cNvSpPr txBox="1"/>
          <p:nvPr/>
        </p:nvSpPr>
        <p:spPr>
          <a:xfrm>
            <a:off x="6405561" y="2387075"/>
            <a:ext cx="386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Repository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some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other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crop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ontologies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6432E2F8-8244-C041-A933-E5456E33ACFA}"/>
              </a:ext>
            </a:extLst>
          </p:cNvPr>
          <p:cNvSpPr txBox="1"/>
          <p:nvPr/>
        </p:nvSpPr>
        <p:spPr>
          <a:xfrm>
            <a:off x="6781399" y="1390645"/>
            <a:ext cx="3298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Repository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some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crop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ontologies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18FBD9DD-9143-3E42-8281-5B84E382FE08}"/>
              </a:ext>
            </a:extLst>
          </p:cNvPr>
          <p:cNvSpPr txBox="1"/>
          <p:nvPr/>
        </p:nvSpPr>
        <p:spPr>
          <a:xfrm>
            <a:off x="7727393" y="4357887"/>
            <a:ext cx="3079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Plant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scientist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friendly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browser</a:t>
            </a:r>
          </a:p>
        </p:txBody>
      </p:sp>
      <p:pic>
        <p:nvPicPr>
          <p:cNvPr id="36" name="Shape 380">
            <a:extLst>
              <a:ext uri="{FF2B5EF4-FFF2-40B4-BE49-F238E27FC236}">
                <a16:creationId xmlns:a16="http://schemas.microsoft.com/office/drawing/2014/main" id="{BF03A2EF-6836-4D41-A333-0AEC3A0D793A}"/>
              </a:ext>
            </a:extLst>
          </p:cNvPr>
          <p:cNvPicPr preferRelativeResize="0"/>
          <p:nvPr/>
        </p:nvPicPr>
        <p:blipFill rotWithShape="1">
          <a:blip r:embed="rId11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9866" y="1209929"/>
            <a:ext cx="424535" cy="622649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37" name="Picture 4" descr="elixir_1_RZ_mac.eps">
            <a:extLst>
              <a:ext uri="{FF2B5EF4-FFF2-40B4-BE49-F238E27FC236}">
                <a16:creationId xmlns:a16="http://schemas.microsoft.com/office/drawing/2014/main" id="{30FB2D48-7B9D-B846-A3CD-4CC7043137A2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06441" y="1209929"/>
            <a:ext cx="621884" cy="51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FA693E0A-E896-7441-98EF-2306C76D76BD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9713" y="1718002"/>
            <a:ext cx="777599" cy="31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54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Wheat CROP Ontology</a:t>
            </a:r>
            <a:br>
              <a:rPr lang="en-US" noProof="0" dirty="0"/>
            </a:br>
            <a:endParaRPr lang="en-US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https://doi.org/10.15454/3EDMCP</a:t>
            </a:r>
            <a:endParaRPr lang="en-US" dirty="0"/>
          </a:p>
          <a:p>
            <a:r>
              <a:rPr lang="en-US" dirty="0"/>
              <a:t>Cyril </a:t>
            </a:r>
            <a:r>
              <a:rPr lang="en-US" dirty="0" err="1"/>
              <a:t>Pommier</a:t>
            </a:r>
            <a:r>
              <a:rPr lang="en-US" dirty="0"/>
              <a:t>, Rosemary </a:t>
            </a:r>
            <a:r>
              <a:rPr lang="en-US" dirty="0" err="1"/>
              <a:t>Shreshta</a:t>
            </a:r>
            <a:r>
              <a:rPr lang="en-US" dirty="0"/>
              <a:t> </a:t>
            </a:r>
            <a:r>
              <a:rPr lang="en-US" noProof="0" dirty="0"/>
              <a:t>et al.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>
          <a:xfrm>
            <a:off x="12395200" y="649287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C12F14-8B3C-4EAB-983F-40311AB14254}" type="slidenum">
              <a:rPr lang="fr-FR" smtClean="0"/>
              <a:pPr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3466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F77B04-51C7-574B-9203-6B41FE9BC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Wheat</a:t>
            </a:r>
            <a:r>
              <a:rPr lang="fr-FR" dirty="0"/>
              <a:t> Trait Ontologies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27D56C-FDBF-A34C-97A8-F9A415525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836712"/>
            <a:ext cx="8460432" cy="3384376"/>
          </a:xfrm>
        </p:spPr>
        <p:txBody>
          <a:bodyPr vert="horz" lIns="90000" tIns="45720" rIns="91440" bIns="45720" rtlCol="0">
            <a:normAutofit fontScale="70000" lnSpcReduction="20000"/>
          </a:bodyPr>
          <a:lstStyle/>
          <a:p>
            <a:r>
              <a:rPr lang="fr-FR" dirty="0"/>
              <a:t>CIMMYT </a:t>
            </a:r>
            <a:r>
              <a:rPr lang="fr-FR" dirty="0" err="1"/>
              <a:t>Crop</a:t>
            </a:r>
            <a:r>
              <a:rPr lang="fr-FR" dirty="0"/>
              <a:t> </a:t>
            </a:r>
            <a:r>
              <a:rPr lang="fr-FR" dirty="0" err="1"/>
              <a:t>Ontology</a:t>
            </a:r>
            <a:endParaRPr lang="fr-FR" dirty="0"/>
          </a:p>
          <a:p>
            <a:pPr lvl="1"/>
            <a:r>
              <a:rPr lang="fr-FR" dirty="0"/>
              <a:t>CGIAR, IBP, </a:t>
            </a:r>
            <a:r>
              <a:rPr lang="fr-FR" u="sng" dirty="0"/>
              <a:t>INRAE</a:t>
            </a:r>
            <a:r>
              <a:rPr lang="fr-FR" dirty="0"/>
              <a:t> …</a:t>
            </a:r>
          </a:p>
          <a:p>
            <a:pPr lvl="1"/>
            <a:r>
              <a:rPr lang="fr-FR" dirty="0"/>
              <a:t>497 variables</a:t>
            </a:r>
          </a:p>
          <a:p>
            <a:pPr lvl="1"/>
            <a:r>
              <a:rPr lang="fr-FR" dirty="0"/>
              <a:t>R. </a:t>
            </a:r>
            <a:r>
              <a:rPr lang="fr-FR" dirty="0" err="1"/>
              <a:t>Shreshta</a:t>
            </a:r>
            <a:r>
              <a:rPr lang="fr-FR" dirty="0"/>
              <a:t>, </a:t>
            </a:r>
            <a:r>
              <a:rPr lang="fr-FR" dirty="0" err="1"/>
              <a:t>T</a:t>
            </a:r>
            <a:r>
              <a:rPr lang="fr-FR" dirty="0"/>
              <a:t>. </a:t>
            </a:r>
            <a:r>
              <a:rPr lang="fr-FR" dirty="0" err="1"/>
              <a:t>Letellier</a:t>
            </a:r>
            <a:r>
              <a:rPr lang="fr-FR" dirty="0"/>
              <a:t>, J. </a:t>
            </a:r>
            <a:r>
              <a:rPr lang="fr-FR" dirty="0" err="1"/>
              <a:t>Legouis</a:t>
            </a:r>
            <a:r>
              <a:rPr lang="fr-FR" dirty="0"/>
              <a:t>, C. Pommier</a:t>
            </a:r>
          </a:p>
          <a:p>
            <a:pPr lvl="1"/>
            <a:r>
              <a:rPr lang="fr-FR" dirty="0">
                <a:hlinkClick r:id="rId3"/>
              </a:rPr>
              <a:t>http://www.cropontology.org/ontology/CO_321/Wheat</a:t>
            </a:r>
            <a:r>
              <a:rPr lang="fr-FR" dirty="0"/>
              <a:t> </a:t>
            </a:r>
          </a:p>
          <a:p>
            <a:pPr lvl="1"/>
            <a:endParaRPr lang="fr-FR" dirty="0"/>
          </a:p>
          <a:p>
            <a:pPr marL="457200" lvl="1" indent="0">
              <a:buNone/>
            </a:pPr>
            <a:endParaRPr lang="fr-FR" dirty="0"/>
          </a:p>
          <a:p>
            <a:pPr marL="457200" lvl="1" indent="0">
              <a:buNone/>
            </a:pPr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r>
              <a:rPr lang="fr-FR" dirty="0" err="1"/>
              <a:t>Wheat</a:t>
            </a:r>
            <a:r>
              <a:rPr lang="fr-FR" dirty="0"/>
              <a:t> INRA </a:t>
            </a:r>
            <a:r>
              <a:rPr lang="fr-FR" dirty="0" err="1"/>
              <a:t>Phenotype</a:t>
            </a:r>
            <a:r>
              <a:rPr lang="fr-FR" dirty="0"/>
              <a:t> </a:t>
            </a:r>
            <a:r>
              <a:rPr lang="fr-FR" dirty="0" err="1"/>
              <a:t>Ontology</a:t>
            </a:r>
            <a:endParaRPr lang="fr-FR" dirty="0"/>
          </a:p>
          <a:p>
            <a:pPr lvl="1"/>
            <a:r>
              <a:rPr lang="fr-FR" dirty="0" err="1"/>
              <a:t>WhealBI</a:t>
            </a:r>
            <a:r>
              <a:rPr lang="fr-FR" dirty="0"/>
              <a:t> H2020, </a:t>
            </a:r>
            <a:r>
              <a:rPr lang="fr-FR" dirty="0" err="1"/>
              <a:t>Breedwheat</a:t>
            </a:r>
            <a:r>
              <a:rPr lang="fr-FR" dirty="0"/>
              <a:t>, Phenome-</a:t>
            </a:r>
            <a:r>
              <a:rPr lang="fr-FR" dirty="0" err="1"/>
              <a:t>Emphasis.fr</a:t>
            </a:r>
            <a:endParaRPr lang="fr-FR" dirty="0"/>
          </a:p>
          <a:p>
            <a:pPr lvl="1"/>
            <a:r>
              <a:rPr lang="fr-FR" dirty="0"/>
              <a:t>50 variables</a:t>
            </a:r>
          </a:p>
          <a:p>
            <a:pPr lvl="1"/>
            <a:r>
              <a:rPr lang="fr-FR" dirty="0" err="1"/>
              <a:t>T</a:t>
            </a:r>
            <a:r>
              <a:rPr lang="fr-FR" dirty="0"/>
              <a:t>. </a:t>
            </a:r>
            <a:r>
              <a:rPr lang="fr-FR" dirty="0" err="1"/>
              <a:t>Letellier</a:t>
            </a:r>
            <a:r>
              <a:rPr lang="fr-FR" dirty="0"/>
              <a:t>, J. </a:t>
            </a:r>
            <a:r>
              <a:rPr lang="fr-FR" dirty="0" err="1"/>
              <a:t>Legouis</a:t>
            </a:r>
            <a:endParaRPr lang="fr-FR" dirty="0"/>
          </a:p>
          <a:p>
            <a:pPr lvl="1"/>
            <a:r>
              <a:rPr lang="fr-FR" dirty="0">
                <a:hlinkClick r:id="rId4"/>
              </a:rPr>
              <a:t>https://urgi.versailles.inra.fr/ontology#termIdentifier=WIPO:0000001</a:t>
            </a:r>
            <a:r>
              <a:rPr lang="fr-FR" dirty="0"/>
              <a:t>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B08417B-4982-AB40-86F7-A7D179A3DB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20272" y="6597352"/>
            <a:ext cx="2133600" cy="28803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18 September 2018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C8C1C27-FB24-6845-8D5D-9E474456A3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/>
              <a:pPr/>
              <a:t>32</a:t>
            </a:fld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70CD128-92F0-B340-9109-587FFF5958E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1274" y="4221088"/>
            <a:ext cx="4206334" cy="28404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CB29467-106D-6C49-88F6-532A6486DA4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4952" y="686588"/>
            <a:ext cx="3987552" cy="310245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316435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An ontology for Wheat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half" idx="1"/>
          </p:nvPr>
        </p:nvSpPr>
        <p:spPr>
          <a:xfrm>
            <a:off x="1608737" y="1052736"/>
            <a:ext cx="4269486" cy="4680520"/>
          </a:xfrm>
        </p:spPr>
        <p:txBody>
          <a:bodyPr>
            <a:normAutofit fontScale="70000" lnSpcReduction="20000"/>
          </a:bodyPr>
          <a:lstStyle/>
          <a:p>
            <a:r>
              <a:rPr lang="en-US" noProof="0" dirty="0"/>
              <a:t>Description</a:t>
            </a:r>
          </a:p>
          <a:p>
            <a:pPr lvl="1"/>
            <a:r>
              <a:rPr lang="en-US" noProof="0" dirty="0"/>
              <a:t>Lists reference variables used for experimentations and observations organized following the Crop Ontology standard</a:t>
            </a:r>
          </a:p>
          <a:p>
            <a:pPr lvl="1"/>
            <a:r>
              <a:rPr lang="en-US" noProof="0" dirty="0"/>
              <a:t>International initiative based on various communities (CIMMYT, INRAE, </a:t>
            </a:r>
            <a:r>
              <a:rPr lang="en-US" noProof="0" dirty="0" err="1"/>
              <a:t>Whealbi</a:t>
            </a:r>
            <a:r>
              <a:rPr lang="en-US" noProof="0" dirty="0"/>
              <a:t> H2020, USDA (T3), … )</a:t>
            </a:r>
          </a:p>
          <a:p>
            <a:pPr lvl="1"/>
            <a:r>
              <a:rPr lang="en-US" noProof="0" dirty="0"/>
              <a:t>DOI : </a:t>
            </a:r>
            <a:r>
              <a:rPr lang="en-US" u="sng" dirty="0">
                <a:hlinkClick r:id="rId2"/>
              </a:rPr>
              <a:t>https://doi.org/10.15454/3EDMCP</a:t>
            </a:r>
            <a:r>
              <a:rPr lang="en-US" u="sng" dirty="0"/>
              <a:t> </a:t>
            </a:r>
          </a:p>
          <a:p>
            <a:endParaRPr lang="en-US" noProof="0" dirty="0"/>
          </a:p>
          <a:p>
            <a:r>
              <a:rPr lang="en-US" noProof="0" dirty="0"/>
              <a:t>English only</a:t>
            </a:r>
          </a:p>
          <a:p>
            <a:r>
              <a:rPr lang="en-US" noProof="0" dirty="0"/>
              <a:t>Access</a:t>
            </a:r>
          </a:p>
          <a:p>
            <a:pPr lvl="1"/>
            <a:r>
              <a:rPr lang="en-US" noProof="0" dirty="0">
                <a:hlinkClick r:id="rId3"/>
              </a:rPr>
              <a:t>GnpIS ontology portal</a:t>
            </a:r>
            <a:endParaRPr lang="en-US" dirty="0"/>
          </a:p>
          <a:p>
            <a:pPr lvl="1"/>
            <a:r>
              <a:rPr lang="en-US" noProof="0" dirty="0">
                <a:hlinkClick r:id="rId4"/>
              </a:rPr>
              <a:t>CropOntology</a:t>
            </a:r>
            <a:endParaRPr lang="en-US" dirty="0"/>
          </a:p>
          <a:p>
            <a:pPr lvl="1"/>
            <a:r>
              <a:rPr lang="en-US" noProof="0" dirty="0">
                <a:hlinkClick r:id="rId5"/>
              </a:rPr>
              <a:t>Ontology Lookup Service (EBI’s OLS)</a:t>
            </a:r>
            <a:endParaRPr lang="en-US" dirty="0"/>
          </a:p>
          <a:p>
            <a:pPr lvl="1"/>
            <a:r>
              <a:rPr lang="en-US" noProof="0" dirty="0">
                <a:hlinkClick r:id="rId6"/>
              </a:rPr>
              <a:t>AgroPortal</a:t>
            </a:r>
            <a:endParaRPr lang="en-US" dirty="0"/>
          </a:p>
          <a:p>
            <a:pPr lvl="1"/>
            <a:r>
              <a:rPr lang="en-US" u="sng" noProof="0" dirty="0">
                <a:hlinkClick r:id="rId7"/>
              </a:rPr>
              <a:t>FAIRsharing</a:t>
            </a:r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>
          <a:xfrm>
            <a:off x="12395200" y="649287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C12F14-8B3C-4EAB-983F-40311AB14254}" type="slidenum">
              <a:rPr lang="fr-FR" smtClean="0"/>
              <a:pPr/>
              <a:t>33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E3AAFE5-F64B-AD48-91E0-392A1DC817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8224" y="3501009"/>
            <a:ext cx="4789777" cy="333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805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47296A9F-E0AF-0C49-8678-165C718CC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First Hands 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8A7B464-CA2C-324D-B159-B06A99D343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54EA67-C2CB-294F-8207-A299150317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/>
              <a:pPr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61806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F1AE36DE-25C7-1340-9D33-6A28D76CC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Fill</a:t>
            </a:r>
            <a:r>
              <a:rPr lang="fr-FR" dirty="0"/>
              <a:t> TDv5 for the </a:t>
            </a:r>
            <a:r>
              <a:rPr lang="fr-FR" dirty="0" err="1"/>
              <a:t>following</a:t>
            </a:r>
            <a:r>
              <a:rPr lang="fr-FR" dirty="0"/>
              <a:t> variables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67DB442E-78DF-614B-8337-EAC54277D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AGM</a:t>
            </a:r>
          </a:p>
          <a:p>
            <a:pPr lvl="1"/>
            <a:r>
              <a:rPr lang="en-US" dirty="0"/>
              <a:t>The Above-ground matter of the plants have been harvested for a whole plot, dried out then weighted. The result has been expressed in grams by square meters and tons by hectares</a:t>
            </a:r>
          </a:p>
          <a:p>
            <a:pPr lvl="1"/>
            <a:r>
              <a:rPr lang="en-US" dirty="0"/>
              <a:t>Same measure as above but at anthesis rather than harvest.</a:t>
            </a:r>
          </a:p>
          <a:p>
            <a:pPr lvl="1"/>
            <a:r>
              <a:rPr lang="en-US" dirty="0"/>
              <a:t>Same but express the developmental stage using </a:t>
            </a:r>
            <a:r>
              <a:rPr lang="en-US" dirty="0" err="1"/>
              <a:t>zadock</a:t>
            </a:r>
            <a:r>
              <a:rPr lang="en-US" dirty="0"/>
              <a:t> (optional)</a:t>
            </a:r>
          </a:p>
          <a:p>
            <a:r>
              <a:rPr lang="en-US" dirty="0"/>
              <a:t>Grain Yield</a:t>
            </a:r>
          </a:p>
          <a:p>
            <a:pPr lvl="1"/>
            <a:r>
              <a:rPr lang="en-US" dirty="0"/>
              <a:t>The grain were harvested then weighted at 0% and 15% humidity. The result where expressed in q/ha and grams per square </a:t>
            </a:r>
            <a:r>
              <a:rPr lang="en-US" dirty="0" err="1"/>
              <a:t>metters</a:t>
            </a:r>
            <a:endParaRPr lang="en-US" dirty="0"/>
          </a:p>
          <a:p>
            <a:r>
              <a:rPr lang="en-US" dirty="0"/>
              <a:t>Disease </a:t>
            </a:r>
          </a:p>
          <a:p>
            <a:pPr lvl="1"/>
            <a:r>
              <a:rPr lang="en-US" dirty="0"/>
              <a:t>Septoria was inoculated, the inoculation date being recorded as </a:t>
            </a:r>
            <a:r>
              <a:rPr lang="en-US" dirty="0" err="1"/>
              <a:t>julian</a:t>
            </a:r>
            <a:r>
              <a:rPr lang="en-US" dirty="0"/>
              <a:t> date, day of year and degree days. The Septoria score was evaluated on two leaves, with a 1 (Resistant) to 9 (Susceptible) notation scale. Agent: </a:t>
            </a:r>
            <a:r>
              <a:rPr lang="en-US" dirty="0" err="1"/>
              <a:t>Mycosphaerella</a:t>
            </a:r>
            <a:r>
              <a:rPr lang="en-US" dirty="0"/>
              <a:t> </a:t>
            </a:r>
            <a:r>
              <a:rPr lang="en-US" dirty="0" err="1"/>
              <a:t>graminicola</a:t>
            </a:r>
            <a:r>
              <a:rPr lang="en-US" dirty="0"/>
              <a:t> (Septoria </a:t>
            </a:r>
            <a:r>
              <a:rPr lang="en-US" dirty="0" err="1"/>
              <a:t>tritici</a:t>
            </a:r>
            <a:r>
              <a:rPr lang="en-US" dirty="0"/>
              <a:t>). Symptoms: the lesions are linear and restricted laterally. The following methods were used for measurement: </a:t>
            </a:r>
            <a:r>
              <a:rPr lang="en-US" dirty="0" err="1"/>
              <a:t>Saari</a:t>
            </a:r>
            <a:r>
              <a:rPr lang="en-US" dirty="0"/>
              <a:t> and Prescott, 1975; </a:t>
            </a:r>
            <a:r>
              <a:rPr lang="en-US" dirty="0" err="1"/>
              <a:t>Eyal</a:t>
            </a:r>
            <a:r>
              <a:rPr lang="en-US" dirty="0"/>
              <a:t> et al., 1987;  </a:t>
            </a:r>
            <a:r>
              <a:rPr lang="en-US" dirty="0" err="1"/>
              <a:t>Duveiller</a:t>
            </a:r>
            <a:r>
              <a:rPr lang="en-US" dirty="0"/>
              <a:t> et al., 2012.</a:t>
            </a:r>
          </a:p>
          <a:p>
            <a:endParaRPr lang="en-US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940AFA-9FE8-A14D-A5FB-9D28AC03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20272" y="6597352"/>
            <a:ext cx="2133600" cy="28803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18 September 2018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7FD4A8A-30B7-794B-A923-0C9C4A66CD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/>
              <a:pPr/>
              <a:t>35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21188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Wheat</a:t>
            </a:r>
            <a:r>
              <a:rPr lang="fr-FR" dirty="0"/>
              <a:t> Variable exemple : Variable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81139" y="1057225"/>
            <a:ext cx="3904576" cy="3030680"/>
          </a:xfrm>
          <a:prstGeom prst="rect">
            <a:avLst/>
          </a:prstGeom>
        </p:spPr>
      </p:pic>
      <p:graphicFrame>
        <p:nvGraphicFramePr>
          <p:cNvPr id="7" name="Tableau 6"/>
          <p:cNvGraphicFramePr>
            <a:graphicFrameLocks noGrp="1"/>
          </p:cNvGraphicFramePr>
          <p:nvPr/>
        </p:nvGraphicFramePr>
        <p:xfrm>
          <a:off x="1762124" y="4999766"/>
          <a:ext cx="8905876" cy="9208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8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0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21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87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73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87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213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32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36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043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699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5874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88864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u="none" strike="noStrike" dirty="0">
                          <a:effectLst/>
                        </a:rPr>
                        <a:t>Variable ID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43" marR="3243" marT="3243" marB="0" anchor="ctr">
                    <a:solidFill>
                      <a:srgbClr val="FFFD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u="none" strike="noStrike">
                          <a:effectLst/>
                        </a:rPr>
                        <a:t>Variable name</a:t>
                      </a:r>
                      <a:endParaRPr lang="fr-FR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43" marR="3243" marT="3243" marB="0" anchor="ctr">
                    <a:solidFill>
                      <a:srgbClr val="FFFD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u="none" strike="noStrike">
                          <a:effectLst/>
                        </a:rPr>
                        <a:t>Variable synonyms</a:t>
                      </a:r>
                      <a:endParaRPr lang="fr-FR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43" marR="3243" marT="3243" marB="0" anchor="ctr">
                    <a:solidFill>
                      <a:srgbClr val="FFFD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u="none" strike="noStrike">
                          <a:effectLst/>
                        </a:rPr>
                        <a:t>Context of use</a:t>
                      </a:r>
                      <a:endParaRPr lang="fr-FR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43" marR="3243" marT="3243" marB="0" anchor="ctr">
                    <a:solidFill>
                      <a:srgbClr val="FFFD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u="none" strike="noStrike">
                          <a:effectLst/>
                        </a:rPr>
                        <a:t>Growth stage</a:t>
                      </a:r>
                      <a:endParaRPr lang="fr-FR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43" marR="3243" marT="3243" marB="0" anchor="ctr">
                    <a:solidFill>
                      <a:srgbClr val="FFFD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u="none" strike="noStrike">
                          <a:effectLst/>
                        </a:rPr>
                        <a:t>Variable status</a:t>
                      </a:r>
                      <a:endParaRPr lang="fr-FR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43" marR="3243" marT="3243" marB="0" anchor="ctr">
                    <a:solidFill>
                      <a:srgbClr val="FFFD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u="none" strike="noStrike">
                          <a:effectLst/>
                        </a:rPr>
                        <a:t>Variable Xref</a:t>
                      </a:r>
                      <a:endParaRPr lang="fr-FR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43" marR="3243" marT="3243" marB="0" anchor="ctr">
                    <a:solidFill>
                      <a:srgbClr val="FFFD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u="none" strike="noStrike">
                          <a:effectLst/>
                        </a:rPr>
                        <a:t>Institution</a:t>
                      </a:r>
                      <a:endParaRPr lang="fr-FR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43" marR="3243" marT="3243" marB="0" anchor="ctr">
                    <a:solidFill>
                      <a:srgbClr val="FFFD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u="none" strike="noStrike">
                          <a:effectLst/>
                        </a:rPr>
                        <a:t>Scientist</a:t>
                      </a:r>
                      <a:endParaRPr lang="fr-FR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43" marR="3243" marT="3243" marB="0" anchor="ctr">
                    <a:solidFill>
                      <a:srgbClr val="FFFD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u="none" strike="noStrike">
                          <a:effectLst/>
                        </a:rPr>
                        <a:t>Date</a:t>
                      </a:r>
                      <a:endParaRPr lang="fr-FR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43" marR="3243" marT="3243" marB="0" anchor="ctr">
                    <a:solidFill>
                      <a:srgbClr val="FFFD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u="none" strike="noStrike">
                          <a:effectLst/>
                        </a:rPr>
                        <a:t>Language</a:t>
                      </a:r>
                      <a:endParaRPr lang="fr-FR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43" marR="3243" marT="3243" marB="0" anchor="ctr">
                    <a:solidFill>
                      <a:srgbClr val="FFFD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u="none" strike="noStrike" dirty="0" err="1">
                          <a:effectLst/>
                        </a:rPr>
                        <a:t>Crop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43" marR="3243" marT="3243" marB="0" anchor="ctr">
                    <a:solidFill>
                      <a:srgbClr val="FFFD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2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WIPO:0000054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43" marR="3243" marT="32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</a:rPr>
                        <a:t>AGDM.Z65_t/ha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43" marR="3243" marT="3243" marB="0" anchor="b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1200" u="none" strike="noStrike">
                          <a:effectLst/>
                        </a:rPr>
                        <a:t>Above-ground dry matter per area at anthesis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43" marR="3243" marT="3243" marB="0"/>
                </a:tc>
                <a:tc>
                  <a:txBody>
                    <a:bodyPr/>
                    <a:lstStyle/>
                    <a:p>
                      <a:pPr algn="ctr" fontAlgn="t"/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43" marR="3243" marT="324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1200" u="none" strike="noStrike">
                          <a:effectLst/>
                        </a:rPr>
                        <a:t>Z65 (Anthesis half-way (anthers occurring half way to tip and base of ear))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43" marR="3243" marT="3243" marB="0"/>
                </a:tc>
                <a:tc>
                  <a:txBody>
                    <a:bodyPr/>
                    <a:lstStyle/>
                    <a:p>
                      <a:pPr algn="ctr" fontAlgn="t"/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43" marR="3243" marT="3243" marB="0"/>
                </a:tc>
                <a:tc>
                  <a:txBody>
                    <a:bodyPr/>
                    <a:lstStyle/>
                    <a:p>
                      <a:pPr algn="ctr" fontAlgn="t"/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43" marR="3243" marT="324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1200" u="none" strike="noStrike">
                          <a:effectLst/>
                        </a:rPr>
                        <a:t>INRA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43" marR="3243" marT="324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1200" u="none" strike="noStrike">
                          <a:effectLst/>
                        </a:rPr>
                        <a:t>Jacques Le Gouis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43" marR="3243" marT="324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1200" u="none" strike="noStrike">
                          <a:effectLst/>
                        </a:rPr>
                        <a:t>15/06/2016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43" marR="3243" marT="324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1200" u="none" strike="noStrike">
                          <a:effectLst/>
                        </a:rPr>
                        <a:t>EN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43" marR="3243" marT="324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1200" u="none" strike="noStrike" dirty="0" err="1">
                          <a:effectLst/>
                        </a:rPr>
                        <a:t>Wheat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43" marR="3243" marT="3243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4729779" y="2226834"/>
            <a:ext cx="3355936" cy="387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933253" y="4999767"/>
            <a:ext cx="1376979" cy="10567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4694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Wheat</a:t>
            </a:r>
            <a:r>
              <a:rPr lang="fr-FR" dirty="0"/>
              <a:t> Variable exemple : Variable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46898" y="1818043"/>
            <a:ext cx="3904576" cy="1065008"/>
          </a:xfrm>
          <a:prstGeom prst="rect">
            <a:avLst/>
          </a:prstGeom>
        </p:spPr>
      </p:pic>
      <p:graphicFrame>
        <p:nvGraphicFramePr>
          <p:cNvPr id="4" name="Tableau 3"/>
          <p:cNvGraphicFramePr>
            <a:graphicFrameLocks noGrp="1"/>
          </p:cNvGraphicFramePr>
          <p:nvPr/>
        </p:nvGraphicFramePr>
        <p:xfrm>
          <a:off x="1631951" y="3188046"/>
          <a:ext cx="8905875" cy="377453"/>
        </p:xfrm>
        <a:graphic>
          <a:graphicData uri="http://schemas.openxmlformats.org/drawingml/2006/table">
            <a:tbl>
              <a:tblPr/>
              <a:tblGrid>
                <a:gridCol w="13425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7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5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353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21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74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2323"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Method ID</a:t>
                      </a:r>
                    </a:p>
                  </a:txBody>
                  <a:tcPr marL="5559" marR="5559" marT="5559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Method name</a:t>
                      </a:r>
                    </a:p>
                  </a:txBody>
                  <a:tcPr marL="5559" marR="5559" marT="5559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Method class</a:t>
                      </a:r>
                    </a:p>
                  </a:txBody>
                  <a:tcPr marL="5559" marR="5559" marT="5559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Method description</a:t>
                      </a:r>
                    </a:p>
                  </a:txBody>
                  <a:tcPr marL="5559" marR="5559" marT="5559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Formula</a:t>
                      </a:r>
                    </a:p>
                  </a:txBody>
                  <a:tcPr marL="5559" marR="5559" marT="5559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Method reference</a:t>
                      </a:r>
                    </a:p>
                  </a:txBody>
                  <a:tcPr marL="5559" marR="5559" marT="5559" marB="0" anchor="ctr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01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WIPO:0020007</a:t>
                      </a:r>
                    </a:p>
                  </a:txBody>
                  <a:tcPr marL="5559" marR="5559" marT="5559" marB="0">
                    <a:lnL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Direct </a:t>
                      </a:r>
                      <a:r>
                        <a:rPr lang="fr-F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measure</a:t>
                      </a:r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</a:t>
                      </a:r>
                    </a:p>
                  </a:txBody>
                  <a:tcPr marL="5559" marR="5559" marT="5559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559" marR="5559" marT="5559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Mesure directe # ModeOp Arvalis = Sur 0.7 m²</a:t>
                      </a:r>
                    </a:p>
                  </a:txBody>
                  <a:tcPr marL="5559" marR="5559" marT="5559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559" marR="5559" marT="5559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  <a:r>
                        <a:rPr lang="sk-SK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PDF URL + PAGE</a:t>
                      </a:r>
                    </a:p>
                  </a:txBody>
                  <a:tcPr marL="5559" marR="5559" marT="5559" marB="0">
                    <a:lnL>
                      <a:noFill/>
                    </a:lnL>
                    <a:lnR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12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55248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1EE6F-E7D7-F94C-BD6F-BD463C36E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One Trait </a:t>
            </a:r>
            <a:r>
              <a:rPr lang="fr-FR" dirty="0" err="1"/>
              <a:t>with</a:t>
            </a:r>
            <a:r>
              <a:rPr lang="fr-FR" dirty="0"/>
              <a:t> multiple variables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EA6251-E071-704E-84B2-725FD88B4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0AAC12D-97DB-0045-AE59-21F250C2DA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/>
              <a:pPr/>
              <a:t>38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93A63BE-147B-4544-8F1A-BFE1834288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1166875"/>
            <a:ext cx="9144000" cy="4524251"/>
          </a:xfrm>
          <a:prstGeom prst="rect">
            <a:avLst/>
          </a:prstGeom>
        </p:spPr>
      </p:pic>
      <p:sp>
        <p:nvSpPr>
          <p:cNvPr id="7" name="Flèche vers la droite 6">
            <a:extLst>
              <a:ext uri="{FF2B5EF4-FFF2-40B4-BE49-F238E27FC236}">
                <a16:creationId xmlns:a16="http://schemas.microsoft.com/office/drawing/2014/main" id="{01C6CA4F-5E42-2B46-89FE-3214B7DF0603}"/>
              </a:ext>
            </a:extLst>
          </p:cNvPr>
          <p:cNvSpPr/>
          <p:nvPr/>
        </p:nvSpPr>
        <p:spPr>
          <a:xfrm>
            <a:off x="9552384" y="5850610"/>
            <a:ext cx="1075105" cy="471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82190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E5FCA6-0CF5-604B-B6D6-D8CC08857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B21812-FD10-934A-9C1E-BD86C042B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FF2C21F-D95F-274D-9241-59C6A4949D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/>
              <a:pPr/>
              <a:t>39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3188BE1-832D-F048-8C37-1F1DAE6C79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2635" y="0"/>
            <a:ext cx="7846730" cy="6858000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6352DEC0-9835-9540-B51B-C1E95718EE0B}"/>
              </a:ext>
            </a:extLst>
          </p:cNvPr>
          <p:cNvSpPr txBox="1">
            <a:spLocks/>
          </p:cNvSpPr>
          <p:nvPr/>
        </p:nvSpPr>
        <p:spPr>
          <a:xfrm>
            <a:off x="3258807" y="-88441"/>
            <a:ext cx="6995120" cy="90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fr-FR" sz="3200" b="1" kern="1200" dirty="0" smtClean="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</a:lstStyle>
          <a:p>
            <a:r>
              <a:rPr lang="fr-FR"/>
              <a:t>One Trait with multiple variables</a:t>
            </a:r>
          </a:p>
        </p:txBody>
      </p:sp>
      <p:sp>
        <p:nvSpPr>
          <p:cNvPr id="8" name="Flèche vers la droite 7">
            <a:extLst>
              <a:ext uri="{FF2B5EF4-FFF2-40B4-BE49-F238E27FC236}">
                <a16:creationId xmlns:a16="http://schemas.microsoft.com/office/drawing/2014/main" id="{418CB190-6F55-264D-9D50-873DB1AA2E35}"/>
              </a:ext>
            </a:extLst>
          </p:cNvPr>
          <p:cNvSpPr/>
          <p:nvPr/>
        </p:nvSpPr>
        <p:spPr>
          <a:xfrm>
            <a:off x="9552384" y="5850610"/>
            <a:ext cx="1075105" cy="471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62AA1E-3797-5F4D-B28B-45C5D8FCDE46}"/>
              </a:ext>
            </a:extLst>
          </p:cNvPr>
          <p:cNvSpPr/>
          <p:nvPr/>
        </p:nvSpPr>
        <p:spPr>
          <a:xfrm>
            <a:off x="6504856" y="4712173"/>
            <a:ext cx="3263552" cy="57606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DD358A-8E8E-644E-B08E-237AC1E3A524}"/>
              </a:ext>
            </a:extLst>
          </p:cNvPr>
          <p:cNvSpPr/>
          <p:nvPr/>
        </p:nvSpPr>
        <p:spPr>
          <a:xfrm>
            <a:off x="6706454" y="5609630"/>
            <a:ext cx="2133600" cy="57606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0453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CustomShape 5"/>
          <p:cNvSpPr/>
          <p:nvPr/>
        </p:nvSpPr>
        <p:spPr>
          <a:xfrm>
            <a:off x="4872000" y="3132000"/>
            <a:ext cx="1656000" cy="792000"/>
          </a:xfrm>
          <a:prstGeom prst="ellipse">
            <a:avLst/>
          </a:prstGeom>
          <a:solidFill>
            <a:srgbClr val="99FFFF"/>
          </a:solidFill>
          <a:ln>
            <a:solidFill>
              <a:srgbClr val="80808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fr-FR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Micro-Plot</a:t>
            </a:r>
          </a:p>
        </p:txBody>
      </p:sp>
      <p:sp>
        <p:nvSpPr>
          <p:cNvPr id="1231" name="CustomShape 6"/>
          <p:cNvSpPr/>
          <p:nvPr/>
        </p:nvSpPr>
        <p:spPr>
          <a:xfrm>
            <a:off x="7572000" y="4248000"/>
            <a:ext cx="1656000" cy="792000"/>
          </a:xfrm>
          <a:prstGeom prst="ellipse">
            <a:avLst/>
          </a:prstGeom>
          <a:solidFill>
            <a:srgbClr val="99FFFF"/>
          </a:solidFill>
          <a:ln>
            <a:solidFill>
              <a:srgbClr val="80808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fr-FR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Plot</a:t>
            </a:r>
          </a:p>
        </p:txBody>
      </p:sp>
      <p:sp>
        <p:nvSpPr>
          <p:cNvPr id="1232" name="CustomShape 7"/>
          <p:cNvSpPr/>
          <p:nvPr/>
        </p:nvSpPr>
        <p:spPr>
          <a:xfrm>
            <a:off x="5628000" y="1224000"/>
            <a:ext cx="1656000" cy="792000"/>
          </a:xfrm>
          <a:prstGeom prst="ellipse">
            <a:avLst/>
          </a:prstGeom>
          <a:solidFill>
            <a:srgbClr val="99FFFF"/>
          </a:solidFill>
          <a:ln>
            <a:solidFill>
              <a:srgbClr val="80808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fr-FR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Plant</a:t>
            </a:r>
          </a:p>
        </p:txBody>
      </p:sp>
      <p:sp>
        <p:nvSpPr>
          <p:cNvPr id="1233" name="CustomShape 8"/>
          <p:cNvSpPr/>
          <p:nvPr/>
        </p:nvSpPr>
        <p:spPr>
          <a:xfrm>
            <a:off x="9012000" y="1440000"/>
            <a:ext cx="1656000" cy="792000"/>
          </a:xfrm>
          <a:prstGeom prst="ellipse">
            <a:avLst/>
          </a:prstGeom>
          <a:solidFill>
            <a:srgbClr val="99FFFF"/>
          </a:solidFill>
          <a:ln>
            <a:solidFill>
              <a:srgbClr val="80808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fr-FR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Genotype</a:t>
            </a:r>
          </a:p>
        </p:txBody>
      </p:sp>
      <p:sp>
        <p:nvSpPr>
          <p:cNvPr id="1238" name="Line 13"/>
          <p:cNvSpPr/>
          <p:nvPr/>
        </p:nvSpPr>
        <p:spPr>
          <a:xfrm flipH="1" flipV="1">
            <a:off x="6492000" y="3672000"/>
            <a:ext cx="1152000" cy="792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39" name="Line 14"/>
          <p:cNvSpPr/>
          <p:nvPr/>
        </p:nvSpPr>
        <p:spPr>
          <a:xfrm flipV="1">
            <a:off x="6276000" y="2088000"/>
            <a:ext cx="72000" cy="1152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40" name="Line 15"/>
          <p:cNvSpPr/>
          <p:nvPr/>
        </p:nvSpPr>
        <p:spPr>
          <a:xfrm>
            <a:off x="7284000" y="1692000"/>
            <a:ext cx="1728000" cy="108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44" name="TextShape 19"/>
          <p:cNvSpPr txBox="1"/>
          <p:nvPr/>
        </p:nvSpPr>
        <p:spPr>
          <a:xfrm>
            <a:off x="6636000" y="3924000"/>
            <a:ext cx="10296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fr-FR" sz="1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contains</a:t>
            </a:r>
          </a:p>
        </p:txBody>
      </p:sp>
      <p:sp>
        <p:nvSpPr>
          <p:cNvPr id="1245" name="TextShape 20"/>
          <p:cNvSpPr txBox="1"/>
          <p:nvPr/>
        </p:nvSpPr>
        <p:spPr>
          <a:xfrm>
            <a:off x="5844000" y="2520000"/>
            <a:ext cx="10296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fr-FR" sz="1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contains</a:t>
            </a:r>
          </a:p>
        </p:txBody>
      </p:sp>
      <p:sp>
        <p:nvSpPr>
          <p:cNvPr id="1250" name="TextShape 25"/>
          <p:cNvSpPr txBox="1"/>
          <p:nvPr/>
        </p:nvSpPr>
        <p:spPr>
          <a:xfrm>
            <a:off x="8148000" y="2083680"/>
            <a:ext cx="15372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fr-FR" sz="1400" spc="-1" dirty="0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hasGenotype</a:t>
            </a:r>
            <a:endParaRPr lang="fr-FR" sz="1400" spc="-1" dirty="0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1" name="TextShape 26"/>
          <p:cNvSpPr txBox="1"/>
          <p:nvPr/>
        </p:nvSpPr>
        <p:spPr>
          <a:xfrm>
            <a:off x="7356000" y="1476000"/>
            <a:ext cx="15372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fr-FR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hasGenotype</a:t>
            </a:r>
            <a:endParaRPr lang="fr-FR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2" name="CustomShape 27"/>
          <p:cNvSpPr/>
          <p:nvPr/>
        </p:nvSpPr>
        <p:spPr>
          <a:xfrm>
            <a:off x="8940360" y="3168360"/>
            <a:ext cx="1656000" cy="792000"/>
          </a:xfrm>
          <a:prstGeom prst="ellipse">
            <a:avLst/>
          </a:prstGeom>
          <a:solidFill>
            <a:srgbClr val="99FFFF"/>
          </a:solidFill>
          <a:ln>
            <a:solidFill>
              <a:srgbClr val="80808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fr-FR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treatment</a:t>
            </a:r>
          </a:p>
        </p:txBody>
      </p:sp>
      <p:sp>
        <p:nvSpPr>
          <p:cNvPr id="1253" name="Line 28"/>
          <p:cNvSpPr/>
          <p:nvPr/>
        </p:nvSpPr>
        <p:spPr>
          <a:xfrm flipH="1">
            <a:off x="9228000" y="3960360"/>
            <a:ext cx="576000" cy="79164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55" name="TextShape 30"/>
          <p:cNvSpPr txBox="1"/>
          <p:nvPr/>
        </p:nvSpPr>
        <p:spPr>
          <a:xfrm>
            <a:off x="9120000" y="4032000"/>
            <a:ext cx="115452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fr-FR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is-applied</a:t>
            </a:r>
            <a:endParaRPr lang="fr-FR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2892000" y="0"/>
            <a:ext cx="7318800" cy="756000"/>
          </a:xfrm>
        </p:spPr>
        <p:txBody>
          <a:bodyPr/>
          <a:lstStyle/>
          <a:p>
            <a:r>
              <a:rPr lang="fr-FR" dirty="0" err="1"/>
              <a:t>Semantic</a:t>
            </a:r>
            <a:r>
              <a:rPr lang="fr-FR" dirty="0"/>
              <a:t> </a:t>
            </a:r>
            <a:r>
              <a:rPr lang="fr-FR" dirty="0" err="1"/>
              <a:t>Inference</a:t>
            </a:r>
            <a:endParaRPr lang="fr-FR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7020272" y="6597352"/>
            <a:ext cx="2133600" cy="28803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18 September 2018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8534B11E-6926-4AED-BE15-6DFFBFCE64FB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35" name="Line 26"/>
          <p:cNvSpPr/>
          <p:nvPr/>
        </p:nvSpPr>
        <p:spPr>
          <a:xfrm flipV="1">
            <a:off x="6528000" y="2254320"/>
            <a:ext cx="2916000" cy="1296000"/>
          </a:xfrm>
          <a:prstGeom prst="line">
            <a:avLst/>
          </a:prstGeom>
          <a:ln w="36000">
            <a:solidFill>
              <a:srgbClr val="FF3333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" name="Line 33"/>
          <p:cNvSpPr/>
          <p:nvPr/>
        </p:nvSpPr>
        <p:spPr>
          <a:xfrm flipH="1">
            <a:off x="6528000" y="3600000"/>
            <a:ext cx="2412360" cy="0"/>
          </a:xfrm>
          <a:prstGeom prst="line">
            <a:avLst/>
          </a:prstGeom>
          <a:ln w="36000">
            <a:solidFill>
              <a:srgbClr val="FF3333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TextShape 30">
            <a:extLst>
              <a:ext uri="{FF2B5EF4-FFF2-40B4-BE49-F238E27FC236}">
                <a16:creationId xmlns:a16="http://schemas.microsoft.com/office/drawing/2014/main" id="{8B749B72-4BEC-E944-B33C-798125AC7550}"/>
              </a:ext>
            </a:extLst>
          </p:cNvPr>
          <p:cNvSpPr txBox="1"/>
          <p:nvPr/>
        </p:nvSpPr>
        <p:spPr>
          <a:xfrm>
            <a:off x="8039100" y="3323010"/>
            <a:ext cx="115452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fr-FR" sz="1400" spc="-1" dirty="0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is-applied</a:t>
            </a:r>
            <a:endParaRPr lang="fr-FR" sz="1400" spc="-1" dirty="0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TextShape 24">
            <a:extLst>
              <a:ext uri="{FF2B5EF4-FFF2-40B4-BE49-F238E27FC236}">
                <a16:creationId xmlns:a16="http://schemas.microsoft.com/office/drawing/2014/main" id="{7F304E6E-1E03-3D4A-B4EF-673726381AE1}"/>
              </a:ext>
            </a:extLst>
          </p:cNvPr>
          <p:cNvSpPr txBox="1"/>
          <p:nvPr/>
        </p:nvSpPr>
        <p:spPr>
          <a:xfrm>
            <a:off x="6453566" y="3055680"/>
            <a:ext cx="1016105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fr-FR" sz="1400" i="1" spc="-1" dirty="0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factors</a:t>
            </a:r>
            <a:endParaRPr lang="fr-FR" sz="1400" i="1" spc="-1" dirty="0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" name="Picture 2" descr="ttps://www6.inra.fr/var/internet6_national_anr_answer/storage/images/partners/mistea/33462-8-eng-GB/MIST">
            <a:extLst>
              <a:ext uri="{FF2B5EF4-FFF2-40B4-BE49-F238E27FC236}">
                <a16:creationId xmlns:a16="http://schemas.microsoft.com/office/drawing/2014/main" id="{7B051F40-58E7-6746-8445-2A5D6FD3E3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24000" y="9093"/>
            <a:ext cx="971600" cy="55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0373B6E5-6284-E145-A39F-4940F85077B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431814"/>
            <a:ext cx="755576" cy="263103"/>
          </a:xfrm>
          <a:prstGeom prst="rect">
            <a:avLst/>
          </a:prstGeom>
        </p:spPr>
      </p:pic>
      <p:sp>
        <p:nvSpPr>
          <p:cNvPr id="45" name="Espace réservé du contenu 2">
            <a:extLst>
              <a:ext uri="{FF2B5EF4-FFF2-40B4-BE49-F238E27FC236}">
                <a16:creationId xmlns:a16="http://schemas.microsoft.com/office/drawing/2014/main" id="{728D0CAB-1926-364C-A7F2-398C3650A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20" y="1124745"/>
            <a:ext cx="3313740" cy="5001419"/>
          </a:xfrm>
        </p:spPr>
        <p:txBody>
          <a:bodyPr/>
          <a:lstStyle/>
          <a:p>
            <a:r>
              <a:rPr lang="en-GB" dirty="0"/>
              <a:t>Uncouple </a:t>
            </a:r>
          </a:p>
          <a:p>
            <a:pPr lvl="1"/>
            <a:r>
              <a:rPr lang="en-GB" dirty="0"/>
              <a:t>Data capture</a:t>
            </a:r>
          </a:p>
          <a:p>
            <a:pPr lvl="1"/>
            <a:r>
              <a:rPr lang="en-GB" dirty="0"/>
              <a:t>Data analysis</a:t>
            </a:r>
          </a:p>
          <a:p>
            <a:pPr lvl="1"/>
            <a:r>
              <a:rPr lang="en-GB" dirty="0"/>
              <a:t>Data reuse</a:t>
            </a:r>
          </a:p>
          <a:p>
            <a:r>
              <a:rPr lang="en-GB" dirty="0"/>
              <a:t>Inference allows to format the data for a target use</a:t>
            </a:r>
          </a:p>
        </p:txBody>
      </p:sp>
    </p:spTree>
    <p:extLst>
      <p:ext uri="{BB962C8B-B14F-4D97-AF65-F5344CB8AC3E}">
        <p14:creationId xmlns:p14="http://schemas.microsoft.com/office/powerpoint/2010/main" val="217576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0" grpId="0"/>
      <p:bldP spid="40" grpId="0"/>
      <p:bldP spid="4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1E0526-E29F-EF4A-8538-9B21F36EA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3BD37D-1197-5644-8595-BFFB96D06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7793AA7-102B-8141-BF41-487F9F6AA7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/>
              <a:pPr/>
              <a:t>40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B74FA0E-EE4E-FE4A-B1D6-4D688ABEA7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6298" y="0"/>
            <a:ext cx="7599405" cy="6858000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3A112764-EE89-5845-9305-F7F894F3685A}"/>
              </a:ext>
            </a:extLst>
          </p:cNvPr>
          <p:cNvSpPr txBox="1">
            <a:spLocks/>
          </p:cNvSpPr>
          <p:nvPr/>
        </p:nvSpPr>
        <p:spPr>
          <a:xfrm>
            <a:off x="3420134" y="-216024"/>
            <a:ext cx="6995120" cy="90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fr-FR" sz="3200" b="1" kern="1200" dirty="0" smtClean="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</a:lstStyle>
          <a:p>
            <a:r>
              <a:rPr lang="fr-FR" dirty="0"/>
              <a:t>One Trait </a:t>
            </a:r>
            <a:r>
              <a:rPr lang="fr-FR" dirty="0" err="1"/>
              <a:t>with</a:t>
            </a:r>
            <a:r>
              <a:rPr lang="fr-FR" dirty="0"/>
              <a:t> multiple variables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C6F426-B4B9-4C48-9BF4-0A6EDF6C9A37}"/>
              </a:ext>
            </a:extLst>
          </p:cNvPr>
          <p:cNvSpPr/>
          <p:nvPr/>
        </p:nvSpPr>
        <p:spPr>
          <a:xfrm>
            <a:off x="6528049" y="5301208"/>
            <a:ext cx="2696563" cy="83606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3578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85850C-31F3-604D-9E52-193616A0A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Yield</a:t>
            </a:r>
            <a:r>
              <a:rPr lang="fr-FR" dirty="0"/>
              <a:t>: </a:t>
            </a:r>
            <a:r>
              <a:rPr lang="fr-FR" dirty="0" err="1"/>
              <a:t>many</a:t>
            </a:r>
            <a:r>
              <a:rPr lang="fr-FR" dirty="0"/>
              <a:t> variables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F9678A2-0CA7-5E40-9EB8-C171EFA32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9C0FCAD-EB2E-294C-8AF8-16CB6B9902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20272" y="6597352"/>
            <a:ext cx="2133600" cy="28803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18 September 2018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BF453AA-0FEE-054F-8EB0-CD6E6DFA93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/>
              <a:pPr/>
              <a:t>41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A6723B6-80EB-1647-BA51-165454799E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201"/>
          <a:stretch/>
        </p:blipFill>
        <p:spPr>
          <a:xfrm>
            <a:off x="1886290" y="836712"/>
            <a:ext cx="8419420" cy="602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109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8F0EA6-3593-1D4F-A1AD-BB89CA51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Variable by stage </a:t>
            </a:r>
            <a:r>
              <a:rPr lang="fr-FR" dirty="0" err="1"/>
              <a:t>Combination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6B3CC2-F433-3C46-9CD3-F8D2215C5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908721"/>
            <a:ext cx="2771800" cy="5001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 err="1"/>
              <a:t>Usefull</a:t>
            </a:r>
            <a:r>
              <a:rPr lang="en-GB" sz="1800" dirty="0"/>
              <a:t> for genetic analysis but:</a:t>
            </a:r>
          </a:p>
          <a:p>
            <a:r>
              <a:rPr lang="en-GB" sz="1800" dirty="0"/>
              <a:t>Number of variable combination explosion</a:t>
            </a:r>
          </a:p>
          <a:p>
            <a:r>
              <a:rPr lang="en-GB" sz="1800" dirty="0"/>
              <a:t>Poor data reusability</a:t>
            </a:r>
          </a:p>
          <a:p>
            <a:r>
              <a:rPr lang="en-GB" sz="1800" dirty="0" err="1"/>
              <a:t>Recommandation</a:t>
            </a:r>
            <a:r>
              <a:rPr lang="en-GB" sz="1800" dirty="0"/>
              <a:t>: One variable for the trait and one for the phenology. Then combine depending on your scientific question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71C2BA-9385-5644-912B-53C5912A60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20272" y="6597352"/>
            <a:ext cx="2133600" cy="28803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18 September 2018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A6460CE-4D51-684C-9D78-C5E2D6663F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/>
              <a:pPr/>
              <a:t>42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2F0ACEC-74C3-2B46-B814-789EAEBC59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009" r="2581" b="2509"/>
          <a:stretch/>
        </p:blipFill>
        <p:spPr>
          <a:xfrm>
            <a:off x="4295800" y="1003240"/>
            <a:ext cx="6192688" cy="559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468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6611BF-BC24-5047-A6EE-847262F6D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Hands 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9A1BA1-CA67-FA40-BA7B-F8B7836A6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How </a:t>
            </a:r>
            <a:r>
              <a:rPr lang="fr-FR" dirty="0" err="1"/>
              <a:t>many</a:t>
            </a:r>
            <a:r>
              <a:rPr lang="fr-FR" dirty="0"/>
              <a:t> variables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following</a:t>
            </a:r>
            <a:r>
              <a:rPr lang="fr-FR" dirty="0"/>
              <a:t> description : </a:t>
            </a:r>
          </a:p>
          <a:p>
            <a:pPr lvl="1"/>
            <a:r>
              <a:rPr lang="fr-FR" dirty="0"/>
              <a:t>In the </a:t>
            </a:r>
            <a:r>
              <a:rPr lang="fr-FR" dirty="0" err="1"/>
              <a:t>popyomics</a:t>
            </a:r>
            <a:r>
              <a:rPr lang="fr-FR" dirty="0"/>
              <a:t> </a:t>
            </a:r>
            <a:r>
              <a:rPr lang="fr-FR" dirty="0" err="1"/>
              <a:t>study</a:t>
            </a:r>
            <a:r>
              <a:rPr lang="fr-FR" dirty="0"/>
              <a:t> of the </a:t>
            </a:r>
            <a:r>
              <a:rPr lang="fr-FR" dirty="0" err="1"/>
              <a:t>populus</a:t>
            </a:r>
            <a:r>
              <a:rPr lang="fr-FR" dirty="0"/>
              <a:t> </a:t>
            </a:r>
            <a:r>
              <a:rPr lang="fr-FR" dirty="0" err="1"/>
              <a:t>canker</a:t>
            </a:r>
            <a:r>
              <a:rPr lang="fr-FR" dirty="0"/>
              <a:t> </a:t>
            </a:r>
            <a:r>
              <a:rPr lang="fr-FR" dirty="0" err="1"/>
              <a:t>lesion</a:t>
            </a:r>
            <a:r>
              <a:rPr lang="fr-FR" dirty="0"/>
              <a:t> impact, the </a:t>
            </a:r>
            <a:r>
              <a:rPr lang="fr-FR" dirty="0" err="1"/>
              <a:t>trees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inoculated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strains</a:t>
            </a:r>
            <a:r>
              <a:rPr lang="fr-FR" dirty="0"/>
              <a:t> 98AR1 and 93CV1. The </a:t>
            </a:r>
            <a:r>
              <a:rPr lang="fr-FR" dirty="0" err="1"/>
              <a:t>lesion</a:t>
            </a:r>
            <a:r>
              <a:rPr lang="fr-FR" dirty="0"/>
              <a:t> </a:t>
            </a:r>
            <a:r>
              <a:rPr lang="fr-FR" dirty="0" err="1"/>
              <a:t>lenght</a:t>
            </a:r>
            <a:r>
              <a:rPr lang="fr-FR" dirty="0"/>
              <a:t>, </a:t>
            </a:r>
            <a:r>
              <a:rPr lang="fr-FR" dirty="0" err="1"/>
              <a:t>ie</a:t>
            </a:r>
            <a:r>
              <a:rPr lang="fr-FR" dirty="0"/>
              <a:t> the impact of the inoculation,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measured</a:t>
            </a:r>
            <a:r>
              <a:rPr lang="fr-FR" dirty="0"/>
              <a:t> one and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years</a:t>
            </a:r>
            <a:r>
              <a:rPr lang="fr-FR" dirty="0"/>
              <a:t> </a:t>
            </a:r>
            <a:r>
              <a:rPr lang="fr-FR" dirty="0" err="1"/>
              <a:t>after</a:t>
            </a:r>
            <a:r>
              <a:rPr lang="fr-FR" dirty="0"/>
              <a:t> inoculation.</a:t>
            </a:r>
          </a:p>
          <a:p>
            <a:pPr lvl="1"/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440A916-1F3A-794D-A97A-D721159D3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20272" y="6597352"/>
            <a:ext cx="2133600" cy="28803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18 September 2018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BCF73AD-6FD9-6044-8575-28A76CCCCE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/>
              <a:pPr/>
              <a:t>43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73606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Variable annotation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>
          <a:xfrm>
            <a:off x="12395200" y="649287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C12F14-8B3C-4EAB-983F-40311AB14254}" type="slidenum">
              <a:rPr lang="fr-FR" smtClean="0"/>
              <a:pPr/>
              <a:t>44</a:t>
            </a:fld>
            <a:endParaRPr lang="fr-FR" dirty="0"/>
          </a:p>
        </p:txBody>
      </p:sp>
      <p:graphicFrame>
        <p:nvGraphicFramePr>
          <p:cNvPr id="7" name="Tableau 6"/>
          <p:cNvGraphicFramePr>
            <a:graphicFrameLocks noGrp="1"/>
          </p:cNvGraphicFramePr>
          <p:nvPr/>
        </p:nvGraphicFramePr>
        <p:xfrm>
          <a:off x="3263705" y="2035635"/>
          <a:ext cx="5073089" cy="15544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015365">
                  <a:extLst>
                    <a:ext uri="{9D8B030D-6E8A-4147-A177-3AD203B41FA5}">
                      <a16:colId xmlns:a16="http://schemas.microsoft.com/office/drawing/2014/main" val="49470069"/>
                    </a:ext>
                  </a:extLst>
                </a:gridCol>
                <a:gridCol w="888587">
                  <a:extLst>
                    <a:ext uri="{9D8B030D-6E8A-4147-A177-3AD203B41FA5}">
                      <a16:colId xmlns:a16="http://schemas.microsoft.com/office/drawing/2014/main" val="3993560237"/>
                    </a:ext>
                  </a:extLst>
                </a:gridCol>
                <a:gridCol w="928164">
                  <a:extLst>
                    <a:ext uri="{9D8B030D-6E8A-4147-A177-3AD203B41FA5}">
                      <a16:colId xmlns:a16="http://schemas.microsoft.com/office/drawing/2014/main" val="1214296590"/>
                    </a:ext>
                  </a:extLst>
                </a:gridCol>
                <a:gridCol w="2240973">
                  <a:extLst>
                    <a:ext uri="{9D8B030D-6E8A-4147-A177-3AD203B41FA5}">
                      <a16:colId xmlns:a16="http://schemas.microsoft.com/office/drawing/2014/main" val="325564850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fr-FR" sz="1400" dirty="0"/>
                        <a:t>Study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QTL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Trait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Trait description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57396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fr-FR" sz="1400" dirty="0"/>
                        <a:t>POPYOMICS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Pop2_qtl1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L98AR1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Latent Period for strain 98AR1</a:t>
                      </a:r>
                      <a:endParaRPr lang="fr-FR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1592499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POPYOMICS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Pop2_qtl2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L93CV1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Latent Period for strain 93CV1</a:t>
                      </a:r>
                      <a:endParaRPr lang="fr-FR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90763286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POPYOMICS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Pop2_qtl3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Canker_LL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Canker lesion length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62690855"/>
                  </a:ext>
                </a:extLst>
              </a:tr>
            </a:tbl>
          </a:graphicData>
        </a:graphic>
      </p:graphicFrame>
      <p:grpSp>
        <p:nvGrpSpPr>
          <p:cNvPr id="11" name="Groupe 10"/>
          <p:cNvGrpSpPr/>
          <p:nvPr/>
        </p:nvGrpSpPr>
        <p:grpSpPr>
          <a:xfrm>
            <a:off x="1829550" y="3607240"/>
            <a:ext cx="8535152" cy="1066046"/>
            <a:chOff x="1213163" y="3711920"/>
            <a:chExt cx="9821867" cy="1044919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5178"/>
            <a:stretch/>
          </p:blipFill>
          <p:spPr>
            <a:xfrm>
              <a:off x="3845934" y="3711920"/>
              <a:ext cx="7189096" cy="1044919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13163" y="3900923"/>
              <a:ext cx="2679827" cy="829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11098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Variable annotation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>
          <a:xfrm>
            <a:off x="12395200" y="649287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C12F14-8B3C-4EAB-983F-40311AB14254}" type="slidenum">
              <a:rPr lang="fr-FR" smtClean="0"/>
              <a:pPr/>
              <a:t>45</a:t>
            </a:fld>
            <a:endParaRPr lang="fr-FR" dirty="0"/>
          </a:p>
        </p:txBody>
      </p:sp>
      <p:graphicFrame>
        <p:nvGraphicFramePr>
          <p:cNvPr id="7" name="Tableau 6"/>
          <p:cNvGraphicFramePr>
            <a:graphicFrameLocks noGrp="1"/>
          </p:cNvGraphicFramePr>
          <p:nvPr/>
        </p:nvGraphicFramePr>
        <p:xfrm>
          <a:off x="1833132" y="2766299"/>
          <a:ext cx="3169137" cy="15544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28164">
                  <a:extLst>
                    <a:ext uri="{9D8B030D-6E8A-4147-A177-3AD203B41FA5}">
                      <a16:colId xmlns:a16="http://schemas.microsoft.com/office/drawing/2014/main" val="1214296590"/>
                    </a:ext>
                  </a:extLst>
                </a:gridCol>
                <a:gridCol w="2240973">
                  <a:extLst>
                    <a:ext uri="{9D8B030D-6E8A-4147-A177-3AD203B41FA5}">
                      <a16:colId xmlns:a16="http://schemas.microsoft.com/office/drawing/2014/main" val="325564850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fr-FR" sz="1400" dirty="0"/>
                        <a:t>Trait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Trait description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57396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fr-FR" sz="1400" dirty="0"/>
                        <a:t>L98AR1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Latent Period for strain 98AR1</a:t>
                      </a:r>
                      <a:endParaRPr lang="fr-FR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1592499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fr-FR" sz="1400" dirty="0"/>
                        <a:t>L93CV1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Latent Period for strain 93CV1</a:t>
                      </a:r>
                      <a:endParaRPr lang="fr-FR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90763286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fr-FR" sz="1400" dirty="0"/>
                        <a:t>Canker_LL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Canker lesion length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62690855"/>
                  </a:ext>
                </a:extLst>
              </a:tr>
            </a:tbl>
          </a:graphicData>
        </a:graphic>
      </p:graphicFrame>
      <p:sp>
        <p:nvSpPr>
          <p:cNvPr id="15" name="Rectangle à coins arrondis 14"/>
          <p:cNvSpPr/>
          <p:nvPr/>
        </p:nvSpPr>
        <p:spPr>
          <a:xfrm>
            <a:off x="1833131" y="3060855"/>
            <a:ext cx="670782" cy="51959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grpSp>
        <p:nvGrpSpPr>
          <p:cNvPr id="26" name="Groupe 25"/>
          <p:cNvGrpSpPr/>
          <p:nvPr/>
        </p:nvGrpSpPr>
        <p:grpSpPr>
          <a:xfrm>
            <a:off x="5237738" y="1639969"/>
            <a:ext cx="5158491" cy="3623951"/>
            <a:chOff x="4897328" y="888628"/>
            <a:chExt cx="6877988" cy="4831935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53072" y="3197121"/>
              <a:ext cx="3150607" cy="2523442"/>
            </a:xfrm>
            <a:prstGeom prst="rect">
              <a:avLst/>
            </a:prstGeom>
          </p:spPr>
        </p:pic>
        <p:grpSp>
          <p:nvGrpSpPr>
            <p:cNvPr id="19" name="Groupe 18"/>
            <p:cNvGrpSpPr/>
            <p:nvPr/>
          </p:nvGrpSpPr>
          <p:grpSpPr>
            <a:xfrm>
              <a:off x="8517766" y="1250992"/>
              <a:ext cx="3257550" cy="4469571"/>
              <a:chOff x="8372910" y="951124"/>
              <a:chExt cx="3257550" cy="4469571"/>
            </a:xfrm>
          </p:grpSpPr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72910" y="3210895"/>
                <a:ext cx="3257550" cy="2209800"/>
              </a:xfrm>
              <a:prstGeom prst="rect">
                <a:avLst/>
              </a:prstGeom>
            </p:spPr>
          </p:pic>
          <p:pic>
            <p:nvPicPr>
              <p:cNvPr id="18" name="Image 1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372910" y="951124"/>
                <a:ext cx="3150607" cy="2259771"/>
              </a:xfrm>
              <a:prstGeom prst="rect">
                <a:avLst/>
              </a:prstGeom>
            </p:spPr>
          </p:pic>
        </p:grpSp>
        <p:grpSp>
          <p:nvGrpSpPr>
            <p:cNvPr id="25" name="Groupe 24"/>
            <p:cNvGrpSpPr/>
            <p:nvPr/>
          </p:nvGrpSpPr>
          <p:grpSpPr>
            <a:xfrm>
              <a:off x="4897328" y="888628"/>
              <a:ext cx="3511801" cy="2151672"/>
              <a:chOff x="1832634" y="3446517"/>
              <a:chExt cx="3511801" cy="2151672"/>
            </a:xfrm>
          </p:grpSpPr>
          <p:pic>
            <p:nvPicPr>
              <p:cNvPr id="14" name="Image 13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832634" y="3446517"/>
                <a:ext cx="3511801" cy="2151672"/>
              </a:xfrm>
              <a:prstGeom prst="rect">
                <a:avLst/>
              </a:prstGeom>
            </p:spPr>
          </p:pic>
          <p:sp>
            <p:nvSpPr>
              <p:cNvPr id="23" name="Rectangle à coins arrondis 22"/>
              <p:cNvSpPr/>
              <p:nvPr/>
            </p:nvSpPr>
            <p:spPr>
              <a:xfrm>
                <a:off x="3105344" y="5154787"/>
                <a:ext cx="1584356" cy="304453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35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77699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Variable annotation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>
          <a:xfrm>
            <a:off x="12395200" y="649287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C12F14-8B3C-4EAB-983F-40311AB14254}" type="slidenum">
              <a:rPr lang="fr-FR" smtClean="0"/>
              <a:pPr/>
              <a:t>46</a:t>
            </a:fld>
            <a:endParaRPr lang="fr-FR" dirty="0"/>
          </a:p>
        </p:txBody>
      </p:sp>
      <p:graphicFrame>
        <p:nvGraphicFramePr>
          <p:cNvPr id="15" name="Tableau 14"/>
          <p:cNvGraphicFramePr>
            <a:graphicFrameLocks noGrp="1"/>
          </p:cNvGraphicFramePr>
          <p:nvPr/>
        </p:nvGraphicFramePr>
        <p:xfrm>
          <a:off x="1714306" y="2211944"/>
          <a:ext cx="3169137" cy="15544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928164">
                  <a:extLst>
                    <a:ext uri="{9D8B030D-6E8A-4147-A177-3AD203B41FA5}">
                      <a16:colId xmlns:a16="http://schemas.microsoft.com/office/drawing/2014/main" val="1214296590"/>
                    </a:ext>
                  </a:extLst>
                </a:gridCol>
                <a:gridCol w="2240973">
                  <a:extLst>
                    <a:ext uri="{9D8B030D-6E8A-4147-A177-3AD203B41FA5}">
                      <a16:colId xmlns:a16="http://schemas.microsoft.com/office/drawing/2014/main" val="325564850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fr-FR" sz="1400" dirty="0"/>
                        <a:t>Trait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Trait description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57396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fr-FR" sz="1400" dirty="0"/>
                        <a:t>L98AR1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Latent Period for strain 98AR1</a:t>
                      </a:r>
                      <a:endParaRPr lang="fr-FR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1592499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fr-FR" sz="1400" dirty="0"/>
                        <a:t>L93CV1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Latent Period for strain 93CV1</a:t>
                      </a:r>
                      <a:endParaRPr lang="fr-FR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90763286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fr-FR" sz="1400" dirty="0"/>
                        <a:t>Canker_LL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Canker lesion length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62690855"/>
                  </a:ext>
                </a:extLst>
              </a:tr>
            </a:tbl>
          </a:graphicData>
        </a:graphic>
      </p:graphicFrame>
      <p:grpSp>
        <p:nvGrpSpPr>
          <p:cNvPr id="24" name="Groupe 23"/>
          <p:cNvGrpSpPr/>
          <p:nvPr/>
        </p:nvGrpSpPr>
        <p:grpSpPr>
          <a:xfrm>
            <a:off x="1727214" y="3676343"/>
            <a:ext cx="3070568" cy="655647"/>
            <a:chOff x="207445" y="2847943"/>
            <a:chExt cx="4094091" cy="874196"/>
          </a:xfrm>
        </p:grpSpPr>
        <p:grpSp>
          <p:nvGrpSpPr>
            <p:cNvPr id="17" name="Groupe 16"/>
            <p:cNvGrpSpPr/>
            <p:nvPr/>
          </p:nvGrpSpPr>
          <p:grpSpPr>
            <a:xfrm>
              <a:off x="207445" y="2847943"/>
              <a:ext cx="4094091" cy="874196"/>
              <a:chOff x="207445" y="2847943"/>
              <a:chExt cx="4094091" cy="874196"/>
            </a:xfrm>
          </p:grpSpPr>
          <p:pic>
            <p:nvPicPr>
              <p:cNvPr id="8" name="Image 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228291" y="2847943"/>
                <a:ext cx="2073245" cy="874196"/>
              </a:xfrm>
              <a:prstGeom prst="rect">
                <a:avLst/>
              </a:prstGeom>
            </p:spPr>
          </p:pic>
          <p:pic>
            <p:nvPicPr>
              <p:cNvPr id="16" name="Image 15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07445" y="2847943"/>
                <a:ext cx="2048130" cy="873190"/>
              </a:xfrm>
              <a:prstGeom prst="rect">
                <a:avLst/>
              </a:prstGeom>
            </p:spPr>
          </p:pic>
        </p:grpSp>
        <p:sp>
          <p:nvSpPr>
            <p:cNvPr id="18" name="Rectangle à coins arrondis 17"/>
            <p:cNvSpPr/>
            <p:nvPr/>
          </p:nvSpPr>
          <p:spPr>
            <a:xfrm>
              <a:off x="319676" y="3141281"/>
              <a:ext cx="1222797" cy="239228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 dirty="0"/>
            </a:p>
          </p:txBody>
        </p:sp>
        <p:sp>
          <p:nvSpPr>
            <p:cNvPr id="19" name="Rectangle à coins arrondis 18"/>
            <p:cNvSpPr/>
            <p:nvPr/>
          </p:nvSpPr>
          <p:spPr>
            <a:xfrm>
              <a:off x="2329994" y="3141281"/>
              <a:ext cx="1222797" cy="239228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 dirty="0"/>
            </a:p>
          </p:txBody>
        </p:sp>
      </p:grpSp>
      <p:sp>
        <p:nvSpPr>
          <p:cNvPr id="14" name="Rectangle à coins arrondis 13"/>
          <p:cNvSpPr/>
          <p:nvPr/>
        </p:nvSpPr>
        <p:spPr>
          <a:xfrm>
            <a:off x="1728469" y="3048199"/>
            <a:ext cx="829135" cy="29028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grpSp>
        <p:nvGrpSpPr>
          <p:cNvPr id="31" name="Groupe 30"/>
          <p:cNvGrpSpPr/>
          <p:nvPr/>
        </p:nvGrpSpPr>
        <p:grpSpPr>
          <a:xfrm>
            <a:off x="5262162" y="1377644"/>
            <a:ext cx="5113018" cy="4320773"/>
            <a:chOff x="4585866" y="693856"/>
            <a:chExt cx="6817357" cy="5761031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87354" y="3395342"/>
              <a:ext cx="3241140" cy="3059545"/>
            </a:xfrm>
            <a:prstGeom prst="rect">
              <a:avLst/>
            </a:prstGeom>
          </p:spPr>
        </p:pic>
        <p:grpSp>
          <p:nvGrpSpPr>
            <p:cNvPr id="25" name="Groupe 24"/>
            <p:cNvGrpSpPr/>
            <p:nvPr/>
          </p:nvGrpSpPr>
          <p:grpSpPr>
            <a:xfrm>
              <a:off x="4585866" y="693856"/>
              <a:ext cx="3435067" cy="2701486"/>
              <a:chOff x="5454055" y="585123"/>
              <a:chExt cx="3435067" cy="2701486"/>
            </a:xfrm>
          </p:grpSpPr>
          <p:pic>
            <p:nvPicPr>
              <p:cNvPr id="13" name="Image 12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454055" y="585123"/>
                <a:ext cx="3435067" cy="2701486"/>
              </a:xfrm>
              <a:prstGeom prst="rect">
                <a:avLst/>
              </a:prstGeom>
            </p:spPr>
          </p:pic>
          <p:sp>
            <p:nvSpPr>
              <p:cNvPr id="23" name="Rectangle à coins arrondis 22"/>
              <p:cNvSpPr/>
              <p:nvPr/>
            </p:nvSpPr>
            <p:spPr>
              <a:xfrm>
                <a:off x="6707838" y="2576224"/>
                <a:ext cx="2164558" cy="304453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350" dirty="0"/>
              </a:p>
            </p:txBody>
          </p:sp>
        </p:grpSp>
        <p:grpSp>
          <p:nvGrpSpPr>
            <p:cNvPr id="30" name="Groupe 29"/>
            <p:cNvGrpSpPr/>
            <p:nvPr/>
          </p:nvGrpSpPr>
          <p:grpSpPr>
            <a:xfrm>
              <a:off x="8162083" y="992937"/>
              <a:ext cx="3241140" cy="5461950"/>
              <a:chOff x="9044412" y="975064"/>
              <a:chExt cx="3241140" cy="5461950"/>
            </a:xfrm>
          </p:grpSpPr>
          <p:pic>
            <p:nvPicPr>
              <p:cNvPr id="27" name="Image 26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107786" y="3539905"/>
                <a:ext cx="3177766" cy="2897109"/>
              </a:xfrm>
              <a:prstGeom prst="rect">
                <a:avLst/>
              </a:prstGeom>
            </p:spPr>
          </p:pic>
          <p:pic>
            <p:nvPicPr>
              <p:cNvPr id="29" name="Image 2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044412" y="975064"/>
                <a:ext cx="3241140" cy="257820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567972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ED4BD4-BFFF-684C-A04C-91AB80B91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Phenology</a:t>
            </a:r>
            <a:r>
              <a:rPr lang="fr-FR" dirty="0"/>
              <a:t> handling, the </a:t>
            </a:r>
            <a:r>
              <a:rPr lang="fr-FR" dirty="0" err="1"/>
              <a:t>woOdy</a:t>
            </a:r>
            <a:r>
              <a:rPr lang="fr-FR" dirty="0"/>
              <a:t> plant </a:t>
            </a:r>
            <a:r>
              <a:rPr lang="fr-FR" dirty="0" err="1"/>
              <a:t>ontology</a:t>
            </a:r>
            <a:r>
              <a:rPr lang="fr-FR" dirty="0"/>
              <a:t>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A3D72D1-6CDD-9642-955E-75E1BFD107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0FED22F-0D99-9047-B99C-714C830607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20272" y="6597352"/>
            <a:ext cx="2133600" cy="28803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18 September 2018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2A88EB-22F2-8241-94FC-F62830BDAA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/>
              <a:pPr/>
              <a:t>47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43641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39616" y="0"/>
            <a:ext cx="8028384" cy="908720"/>
          </a:xfrm>
        </p:spPr>
        <p:txBody>
          <a:bodyPr/>
          <a:lstStyle/>
          <a:p>
            <a:r>
              <a:rPr lang="en-US" noProof="0" dirty="0"/>
              <a:t>BBCH scale, Woody Plant ontology example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noProof="0" dirty="0"/>
              <a:t>Scale used to identify the phenological development stages of plants</a:t>
            </a:r>
          </a:p>
          <a:p>
            <a:pPr lvl="1"/>
            <a:r>
              <a:rPr lang="en-US" noProof="0" dirty="0"/>
              <a:t>Bud development</a:t>
            </a:r>
          </a:p>
          <a:p>
            <a:pPr lvl="1"/>
            <a:r>
              <a:rPr lang="en-US" noProof="0" dirty="0"/>
              <a:t>Leaf development</a:t>
            </a:r>
          </a:p>
          <a:p>
            <a:pPr lvl="1"/>
            <a:r>
              <a:rPr lang="en-US" noProof="0" dirty="0"/>
              <a:t>Stem development and elongation</a:t>
            </a:r>
          </a:p>
          <a:p>
            <a:pPr lvl="1"/>
            <a:r>
              <a:rPr lang="en-US" noProof="0" dirty="0"/>
              <a:t>Flowering</a:t>
            </a:r>
          </a:p>
          <a:p>
            <a:pPr lvl="1"/>
            <a:r>
              <a:rPr lang="en-US" noProof="0" dirty="0"/>
              <a:t>Fruit development</a:t>
            </a:r>
          </a:p>
          <a:p>
            <a:pPr lvl="1"/>
            <a:r>
              <a:rPr lang="en-US" noProof="0" dirty="0"/>
              <a:t>Senescence</a:t>
            </a:r>
          </a:p>
          <a:p>
            <a:r>
              <a:rPr lang="en-US" noProof="0" dirty="0"/>
              <a:t>Uses a decimal code system, which is divided into principal and secondary growth stages</a:t>
            </a:r>
          </a:p>
          <a:p>
            <a:endParaRPr lang="en-US" noProof="0" dirty="0"/>
          </a:p>
          <a:p>
            <a:r>
              <a:rPr lang="en-US" noProof="0" dirty="0"/>
              <a:t>Woody BBCH</a:t>
            </a:r>
          </a:p>
          <a:p>
            <a:pPr lvl="1"/>
            <a:r>
              <a:rPr lang="en-US" noProof="0" dirty="0"/>
              <a:t>Development of a BBCH scale for Forest Plants by the project </a:t>
            </a:r>
            <a:r>
              <a:rPr lang="en-US" noProof="0" dirty="0">
                <a:hlinkClick r:id="rId2"/>
              </a:rPr>
              <a:t>TEMPO</a:t>
            </a:r>
            <a:r>
              <a:rPr lang="en-US" noProof="0" dirty="0"/>
              <a:t> (French network of observatories dedicated to phenology for the entire living kingdom) =&gt; homogenize variables and facilitate data links</a:t>
            </a:r>
          </a:p>
          <a:p>
            <a:pPr lvl="1"/>
            <a:r>
              <a:rPr lang="en-US" noProof="0" dirty="0"/>
              <a:t>BBCH-scale available in the Woody Plant Ontology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>
          <a:xfrm>
            <a:off x="12395200" y="649287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C12F14-8B3C-4EAB-983F-40311AB14254}" type="slidenum">
              <a:rPr lang="fr-FR" smtClean="0"/>
              <a:pPr/>
              <a:t>48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21623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BBCH scale, Woody Plant ontology example</a:t>
            </a:r>
            <a:endParaRPr lang="en-US" noProof="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>
          <a:xfrm>
            <a:off x="12395200" y="649287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C12F14-8B3C-4EAB-983F-40311AB14254}" type="slidenum">
              <a:rPr lang="fr-FR" smtClean="0"/>
              <a:pPr/>
              <a:t>49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3264" y="1538791"/>
            <a:ext cx="2524834" cy="382845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9028" y="3989430"/>
            <a:ext cx="2665539" cy="112884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4566" y="1395437"/>
            <a:ext cx="2635056" cy="403834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9028" y="1804486"/>
            <a:ext cx="2665539" cy="199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51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e 107"/>
          <p:cNvGrpSpPr/>
          <p:nvPr/>
        </p:nvGrpSpPr>
        <p:grpSpPr>
          <a:xfrm>
            <a:off x="3038430" y="1102589"/>
            <a:ext cx="5838742" cy="3834255"/>
            <a:chOff x="245961" y="2787984"/>
            <a:chExt cx="6325304" cy="4153776"/>
          </a:xfrm>
        </p:grpSpPr>
        <p:cxnSp>
          <p:nvCxnSpPr>
            <p:cNvPr id="109" name="Connecteur en arc 108"/>
            <p:cNvCxnSpPr>
              <a:stCxn id="113" idx="2"/>
              <a:endCxn id="115" idx="0"/>
            </p:cNvCxnSpPr>
            <p:nvPr/>
          </p:nvCxnSpPr>
          <p:spPr>
            <a:xfrm rot="10800000" flipV="1">
              <a:off x="3252342" y="5363600"/>
              <a:ext cx="922388" cy="381487"/>
            </a:xfrm>
            <a:prstGeom prst="curvedConnector2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/>
            <p:cNvSpPr/>
            <p:nvPr/>
          </p:nvSpPr>
          <p:spPr>
            <a:xfrm>
              <a:off x="1742949" y="3310776"/>
              <a:ext cx="341363" cy="1633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23">
                <a:solidFill>
                  <a:schemeClr val="tx1"/>
                </a:solidFill>
              </a:endParaRPr>
            </a:p>
          </p:txBody>
        </p:sp>
        <p:pic>
          <p:nvPicPr>
            <p:cNvPr id="111" name="Image 110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5961" y="3169186"/>
              <a:ext cx="2232000" cy="1351766"/>
            </a:xfrm>
            <a:prstGeom prst="rect">
              <a:avLst/>
            </a:prstGeom>
            <a:solidFill>
              <a:schemeClr val="bg2"/>
            </a:solidFill>
            <a:ln/>
          </p:spPr>
        </p:pic>
        <p:sp>
          <p:nvSpPr>
            <p:cNvPr id="113" name="Ellipse 112"/>
            <p:cNvSpPr/>
            <p:nvPr/>
          </p:nvSpPr>
          <p:spPr>
            <a:xfrm>
              <a:off x="4174730" y="5169023"/>
              <a:ext cx="1229125" cy="3891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015" i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anno86</a:t>
              </a:r>
              <a:endParaRPr lang="fr-FR" sz="1015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4" name="Connecteur en arc 113"/>
            <p:cNvCxnSpPr>
              <a:stCxn id="113" idx="3"/>
              <a:endCxn id="132" idx="0"/>
            </p:cNvCxnSpPr>
            <p:nvPr/>
          </p:nvCxnSpPr>
          <p:spPr>
            <a:xfrm rot="5400000">
              <a:off x="3557688" y="5740133"/>
              <a:ext cx="1035988" cy="558098"/>
            </a:xfrm>
            <a:prstGeom prst="curvedConnector3">
              <a:avLst/>
            </a:prstGeom>
            <a:ln w="9525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5" name="Ellipse 114"/>
            <p:cNvSpPr/>
            <p:nvPr/>
          </p:nvSpPr>
          <p:spPr>
            <a:xfrm>
              <a:off x="2745360" y="5745088"/>
              <a:ext cx="1013964" cy="389156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015" i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plant795</a:t>
              </a:r>
              <a:endParaRPr lang="fr-FR" sz="1015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6" name="Oval 28"/>
            <p:cNvSpPr>
              <a:spLocks noChangeArrowheads="1"/>
            </p:cNvSpPr>
            <p:nvPr/>
          </p:nvSpPr>
          <p:spPr bwMode="auto">
            <a:xfrm>
              <a:off x="5445224" y="6449713"/>
              <a:ext cx="1068188" cy="382857"/>
            </a:xfrm>
            <a:prstGeom prst="ellipse">
              <a:avLst/>
            </a:prstGeom>
            <a:ln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anchor="ctr" anchorCtr="1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015" i="1" dirty="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Llorenç</a:t>
              </a:r>
              <a:endParaRPr lang="fr-FR" altLang="fr-FR" sz="1015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7" name="Connecteur en arc 116"/>
            <p:cNvCxnSpPr>
              <a:stCxn id="113" idx="4"/>
              <a:endCxn id="131" idx="0"/>
            </p:cNvCxnSpPr>
            <p:nvPr/>
          </p:nvCxnSpPr>
          <p:spPr>
            <a:xfrm rot="16200000" flipH="1">
              <a:off x="4664586" y="5682885"/>
              <a:ext cx="605072" cy="355659"/>
            </a:xfrm>
            <a:prstGeom prst="curved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Connecteur en arc 117"/>
            <p:cNvCxnSpPr>
              <a:stCxn id="113" idx="6"/>
              <a:endCxn id="116" idx="0"/>
            </p:cNvCxnSpPr>
            <p:nvPr/>
          </p:nvCxnSpPr>
          <p:spPr>
            <a:xfrm>
              <a:off x="5403855" y="5363601"/>
              <a:ext cx="575463" cy="1086112"/>
            </a:xfrm>
            <a:prstGeom prst="curvedConnector2">
              <a:avLst/>
            </a:prstGeom>
            <a:ln w="6350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9" name="Rectangle 31"/>
            <p:cNvSpPr>
              <a:spLocks noChangeArrowheads="1"/>
            </p:cNvSpPr>
            <p:nvPr/>
          </p:nvSpPr>
          <p:spPr bwMode="auto">
            <a:xfrm>
              <a:off x="5229200" y="5601072"/>
              <a:ext cx="1224295" cy="16157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lvl="0"/>
              <a:r>
                <a:rPr lang="fr-FR" altLang="fr-FR" sz="969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dcterms:creator</a:t>
              </a:r>
              <a:endParaRPr lang="fr-FR" altLang="fr-FR" sz="969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0" name="Rectangle 40"/>
            <p:cNvSpPr>
              <a:spLocks noChangeArrowheads="1"/>
            </p:cNvSpPr>
            <p:nvPr/>
          </p:nvSpPr>
          <p:spPr bwMode="auto">
            <a:xfrm>
              <a:off x="4437112" y="5863843"/>
              <a:ext cx="1224295" cy="16157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844083"/>
              <a:r>
                <a:rPr lang="fr-FR" altLang="fr-FR" sz="969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dcterms:created</a:t>
              </a:r>
              <a:endParaRPr lang="fr-FR" altLang="fr-FR" sz="969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1" name="Rectangle 26"/>
            <p:cNvSpPr>
              <a:spLocks noChangeArrowheads="1"/>
            </p:cNvSpPr>
            <p:nvPr/>
          </p:nvSpPr>
          <p:spPr bwMode="auto">
            <a:xfrm>
              <a:off x="3403302" y="6159568"/>
              <a:ext cx="979435" cy="16157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lvl="0"/>
              <a:r>
                <a:rPr lang="fr-FR" altLang="fr-FR" sz="969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oa:bodyValue</a:t>
              </a:r>
              <a:endParaRPr lang="fr-FR" altLang="fr-FR" sz="969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2" name="ZoneTexte 121"/>
            <p:cNvSpPr txBox="1"/>
            <p:nvPr/>
          </p:nvSpPr>
          <p:spPr>
            <a:xfrm>
              <a:off x="2996952" y="5385048"/>
              <a:ext cx="979435" cy="16157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1100">
                  <a:solidFill>
                    <a:schemeClr val="accent4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fr-FR" sz="969" dirty="0" err="1">
                  <a:solidFill>
                    <a:schemeClr val="tx1"/>
                  </a:solidFill>
                </a:rPr>
                <a:t>oa:hasTarget</a:t>
              </a:r>
              <a:endParaRPr lang="fr-FR" sz="969" dirty="0">
                <a:solidFill>
                  <a:schemeClr val="tx1"/>
                </a:solidFill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503017" y="3296816"/>
              <a:ext cx="622046" cy="2538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fr-FR" sz="923" b="1" i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Plot 97</a:t>
              </a:r>
              <a:endParaRPr lang="en-GB" sz="923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1673823" y="3296816"/>
              <a:ext cx="622046" cy="2538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fr-FR" sz="923" b="1" i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Plot 98</a:t>
              </a:r>
              <a:endParaRPr lang="en-GB" sz="923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7" name="Picture 2" descr="http://web.supagro.inra.fr/phis/data/phenoarch/thumbs/ARCH2017-03-30/6688/9b5df3f9-02aa-49b7-be8d-0b75ba71decb.jpeg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32656" y="5313040"/>
              <a:ext cx="1080000" cy="1628719"/>
            </a:xfrm>
            <a:prstGeom prst="rect">
              <a:avLst/>
            </a:prstGeom>
            <a:solidFill>
              <a:schemeClr val="bg2"/>
            </a:solidFill>
            <a:ln/>
          </p:spPr>
        </p:pic>
        <p:pic>
          <p:nvPicPr>
            <p:cNvPr id="128" name="Picture 4" descr="http://web.supagro.inra.fr/phis/data/phenoarch/thumbs/ARCH2017-03-30/6696/a29a197c-d299-4152-a147-79da4e91df0d.jpeg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475224" y="5313041"/>
              <a:ext cx="1080000" cy="1628719"/>
            </a:xfrm>
            <a:prstGeom prst="rect">
              <a:avLst/>
            </a:prstGeom>
            <a:solidFill>
              <a:schemeClr val="bg2"/>
            </a:solidFill>
            <a:ln/>
          </p:spPr>
        </p:pic>
        <p:cxnSp>
          <p:nvCxnSpPr>
            <p:cNvPr id="130" name="Connecteur droit 129"/>
            <p:cNvCxnSpPr/>
            <p:nvPr/>
          </p:nvCxnSpPr>
          <p:spPr>
            <a:xfrm>
              <a:off x="1475224" y="3296816"/>
              <a:ext cx="9560" cy="1224136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Rectangle à coins arrondis 130"/>
            <p:cNvSpPr/>
            <p:nvPr/>
          </p:nvSpPr>
          <p:spPr>
            <a:xfrm>
              <a:off x="4628656" y="6163251"/>
              <a:ext cx="1032592" cy="229909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fr-FR" sz="900" dirty="0">
                  <a:solidFill>
                    <a:schemeClr val="tx1"/>
                  </a:solidFill>
                  <a:cs typeface="Arial" pitchFamily="34" charset="0"/>
                </a:rPr>
                <a:t>"2017-05-15”</a:t>
              </a:r>
            </a:p>
          </p:txBody>
        </p:sp>
        <p:sp>
          <p:nvSpPr>
            <p:cNvPr id="132" name="Rectangle à coins arrondis 131"/>
            <p:cNvSpPr/>
            <p:nvPr/>
          </p:nvSpPr>
          <p:spPr>
            <a:xfrm>
              <a:off x="2868121" y="6537176"/>
              <a:ext cx="1857023" cy="288032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i="1" dirty="0">
                  <a:solidFill>
                    <a:schemeClr val="tx1"/>
                  </a:solidFill>
                  <a:cs typeface="Courier New" pitchFamily="49" charset="0"/>
                </a:rPr>
                <a:t>‘Fallen plant </a:t>
              </a:r>
              <a:r>
                <a:rPr lang="fr-FR" sz="900" i="1" dirty="0" err="1">
                  <a:solidFill>
                    <a:schemeClr val="tx1"/>
                  </a:solidFill>
                  <a:cs typeface="Courier New" pitchFamily="49" charset="0"/>
                </a:rPr>
                <a:t>during</a:t>
              </a:r>
              <a:r>
                <a:rPr lang="fr-FR" sz="900" i="1" dirty="0">
                  <a:solidFill>
                    <a:schemeClr val="tx1"/>
                  </a:solidFill>
                  <a:cs typeface="Courier New" pitchFamily="49" charset="0"/>
                </a:rPr>
                <a:t> </a:t>
              </a:r>
              <a:r>
                <a:rPr lang="fr-FR" sz="900" i="1" dirty="0" err="1">
                  <a:solidFill>
                    <a:schemeClr val="tx1"/>
                  </a:solidFill>
                  <a:cs typeface="Courier New" pitchFamily="49" charset="0"/>
                </a:rPr>
                <a:t>imaging</a:t>
              </a:r>
              <a:r>
                <a:rPr lang="fr-FR" sz="900" i="1" dirty="0">
                  <a:solidFill>
                    <a:schemeClr val="tx1"/>
                  </a:solidFill>
                  <a:cs typeface="Courier New" pitchFamily="49" charset="0"/>
                </a:rPr>
                <a:t>’</a:t>
              </a:r>
            </a:p>
          </p:txBody>
        </p:sp>
        <p:cxnSp>
          <p:nvCxnSpPr>
            <p:cNvPr id="133" name="Connecteur en arc 132"/>
            <p:cNvCxnSpPr>
              <a:stCxn id="134" idx="2"/>
              <a:endCxn id="136" idx="0"/>
            </p:cNvCxnSpPr>
            <p:nvPr/>
          </p:nvCxnSpPr>
          <p:spPr>
            <a:xfrm rot="10800000" flipV="1">
              <a:off x="3310195" y="2982561"/>
              <a:ext cx="922388" cy="381487"/>
            </a:xfrm>
            <a:prstGeom prst="curvedConnector2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Ellipse 133"/>
            <p:cNvSpPr/>
            <p:nvPr/>
          </p:nvSpPr>
          <p:spPr>
            <a:xfrm>
              <a:off x="4232583" y="2787984"/>
              <a:ext cx="1229125" cy="38915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015" i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anno480</a:t>
              </a:r>
              <a:endParaRPr lang="fr-FR" sz="1015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5" name="Connecteur en arc 134"/>
            <p:cNvCxnSpPr>
              <a:stCxn id="134" idx="3"/>
              <a:endCxn id="145" idx="0"/>
            </p:cNvCxnSpPr>
            <p:nvPr/>
          </p:nvCxnSpPr>
          <p:spPr>
            <a:xfrm rot="5400000">
              <a:off x="3615541" y="3359094"/>
              <a:ext cx="1035988" cy="558098"/>
            </a:xfrm>
            <a:prstGeom prst="curvedConnector3">
              <a:avLst/>
            </a:prstGeom>
            <a:ln w="9525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6" name="Ellipse 135"/>
            <p:cNvSpPr/>
            <p:nvPr/>
          </p:nvSpPr>
          <p:spPr>
            <a:xfrm>
              <a:off x="2803213" y="3364049"/>
              <a:ext cx="1013964" cy="389156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015" i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plot97</a:t>
              </a:r>
              <a:endParaRPr lang="fr-FR" sz="1015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37" name="Oval 28"/>
            <p:cNvSpPr>
              <a:spLocks noChangeArrowheads="1"/>
            </p:cNvSpPr>
            <p:nvPr/>
          </p:nvSpPr>
          <p:spPr bwMode="auto">
            <a:xfrm>
              <a:off x="5503077" y="4068674"/>
              <a:ext cx="1068188" cy="382857"/>
            </a:xfrm>
            <a:prstGeom prst="ellipse">
              <a:avLst/>
            </a:prstGeom>
            <a:ln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anchor="ctr" anchorCtr="1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015" i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Romain</a:t>
              </a:r>
              <a:endParaRPr lang="fr-FR" altLang="fr-FR" sz="1015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38" name="Connecteur en arc 137"/>
            <p:cNvCxnSpPr>
              <a:stCxn id="134" idx="4"/>
              <a:endCxn id="144" idx="0"/>
            </p:cNvCxnSpPr>
            <p:nvPr/>
          </p:nvCxnSpPr>
          <p:spPr>
            <a:xfrm rot="16200000" flipH="1">
              <a:off x="4722439" y="3301846"/>
              <a:ext cx="605072" cy="355659"/>
            </a:xfrm>
            <a:prstGeom prst="curved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Connecteur en arc 138"/>
            <p:cNvCxnSpPr>
              <a:stCxn id="134" idx="6"/>
              <a:endCxn id="137" idx="0"/>
            </p:cNvCxnSpPr>
            <p:nvPr/>
          </p:nvCxnSpPr>
          <p:spPr>
            <a:xfrm>
              <a:off x="5461708" y="2982562"/>
              <a:ext cx="575463" cy="1086112"/>
            </a:xfrm>
            <a:prstGeom prst="curvedConnector2">
              <a:avLst/>
            </a:prstGeom>
            <a:ln w="9525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0" name="Rectangle 31"/>
            <p:cNvSpPr>
              <a:spLocks noChangeArrowheads="1"/>
            </p:cNvSpPr>
            <p:nvPr/>
          </p:nvSpPr>
          <p:spPr bwMode="auto">
            <a:xfrm>
              <a:off x="5287053" y="3220032"/>
              <a:ext cx="1224295" cy="16157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lvl="0"/>
              <a:r>
                <a:rPr lang="fr-FR" altLang="fr-FR" sz="969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dcterms:creator</a:t>
              </a:r>
              <a:endParaRPr lang="fr-FR" altLang="fr-FR" sz="969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41" name="Rectangle 40"/>
            <p:cNvSpPr>
              <a:spLocks noChangeArrowheads="1"/>
            </p:cNvSpPr>
            <p:nvPr/>
          </p:nvSpPr>
          <p:spPr bwMode="auto">
            <a:xfrm>
              <a:off x="4494965" y="3482804"/>
              <a:ext cx="1224295" cy="16157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844083"/>
              <a:r>
                <a:rPr lang="fr-FR" altLang="fr-FR" sz="969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dcterms:created</a:t>
              </a:r>
              <a:endParaRPr lang="fr-FR" altLang="fr-FR" sz="969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42" name="Rectangle 26"/>
            <p:cNvSpPr>
              <a:spLocks noChangeArrowheads="1"/>
            </p:cNvSpPr>
            <p:nvPr/>
          </p:nvSpPr>
          <p:spPr bwMode="auto">
            <a:xfrm>
              <a:off x="3429000" y="3783305"/>
              <a:ext cx="979435" cy="16157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844083"/>
              <a:r>
                <a:rPr lang="fr-FR" altLang="fr-FR" sz="969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oa:bodyValue</a:t>
              </a:r>
              <a:endParaRPr lang="fr-FR" altLang="fr-FR" sz="969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43" name="ZoneTexte 142"/>
            <p:cNvSpPr txBox="1"/>
            <p:nvPr/>
          </p:nvSpPr>
          <p:spPr>
            <a:xfrm>
              <a:off x="3054805" y="3004009"/>
              <a:ext cx="979435" cy="16157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1100">
                  <a:solidFill>
                    <a:schemeClr val="accent4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fr-FR" sz="969" dirty="0" err="1">
                  <a:solidFill>
                    <a:schemeClr val="tx1"/>
                  </a:solidFill>
                </a:rPr>
                <a:t>oa:hasTarget</a:t>
              </a:r>
              <a:endParaRPr lang="fr-FR" sz="969" dirty="0">
                <a:solidFill>
                  <a:schemeClr val="tx1"/>
                </a:solidFill>
              </a:endParaRPr>
            </a:p>
          </p:txBody>
        </p:sp>
        <p:sp>
          <p:nvSpPr>
            <p:cNvPr id="144" name="Rectangle à coins arrondis 143"/>
            <p:cNvSpPr/>
            <p:nvPr/>
          </p:nvSpPr>
          <p:spPr>
            <a:xfrm>
              <a:off x="4686509" y="3782212"/>
              <a:ext cx="1032592" cy="229909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fr-FR" sz="900" dirty="0">
                  <a:solidFill>
                    <a:schemeClr val="tx1"/>
                  </a:solidFill>
                  <a:cs typeface="Arial" pitchFamily="34" charset="0"/>
                </a:rPr>
                <a:t>"2017-06-29”</a:t>
              </a:r>
            </a:p>
          </p:txBody>
        </p:sp>
        <p:sp>
          <p:nvSpPr>
            <p:cNvPr id="145" name="Rectangle à coins arrondis 144"/>
            <p:cNvSpPr/>
            <p:nvPr/>
          </p:nvSpPr>
          <p:spPr>
            <a:xfrm>
              <a:off x="2925974" y="4156137"/>
              <a:ext cx="1857023" cy="288032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i="1" dirty="0">
                  <a:solidFill>
                    <a:schemeClr val="tx1"/>
                  </a:solidFill>
                  <a:cs typeface="Courier New" pitchFamily="49" charset="0"/>
                </a:rPr>
                <a:t>‘Plots </a:t>
              </a:r>
              <a:r>
                <a:rPr lang="fr-FR" sz="800" i="1" dirty="0" err="1">
                  <a:solidFill>
                    <a:schemeClr val="tx1"/>
                  </a:solidFill>
                  <a:cs typeface="Courier New" pitchFamily="49" charset="0"/>
                </a:rPr>
                <a:t>lodged</a:t>
              </a:r>
              <a:r>
                <a:rPr lang="fr-FR" sz="800" i="1" dirty="0">
                  <a:solidFill>
                    <a:schemeClr val="tx1"/>
                  </a:solidFill>
                  <a:cs typeface="Courier New" pitchFamily="49" charset="0"/>
                </a:rPr>
                <a:t> </a:t>
              </a:r>
              <a:r>
                <a:rPr lang="fr-FR" sz="800" i="1" dirty="0" err="1">
                  <a:solidFill>
                    <a:schemeClr val="tx1"/>
                  </a:solidFill>
                  <a:cs typeface="Courier New" pitchFamily="49" charset="0"/>
                </a:rPr>
                <a:t>after</a:t>
              </a:r>
              <a:r>
                <a:rPr lang="fr-FR" sz="800" i="1" dirty="0">
                  <a:solidFill>
                    <a:schemeClr val="tx1"/>
                  </a:solidFill>
                  <a:cs typeface="Courier New" pitchFamily="49" charset="0"/>
                </a:rPr>
                <a:t> the </a:t>
              </a:r>
              <a:r>
                <a:rPr lang="fr-FR" sz="800" i="1" dirty="0" err="1">
                  <a:solidFill>
                    <a:schemeClr val="tx1"/>
                  </a:solidFill>
                  <a:cs typeface="Courier New" pitchFamily="49" charset="0"/>
                </a:rPr>
                <a:t>storm</a:t>
              </a:r>
              <a:r>
                <a:rPr lang="fr-FR" sz="800" i="1" dirty="0">
                  <a:solidFill>
                    <a:schemeClr val="tx1"/>
                  </a:solidFill>
                  <a:cs typeface="Courier New" pitchFamily="49" charset="0"/>
                </a:rPr>
                <a:t>’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1749293" y="5434861"/>
            <a:ext cx="8733657" cy="774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77" dirty="0"/>
              <a:t>Events or follow the </a:t>
            </a:r>
            <a:r>
              <a:rPr lang="en-US" sz="1477" b="1" dirty="0">
                <a:solidFill>
                  <a:schemeClr val="accent1"/>
                </a:solidFill>
              </a:rPr>
              <a:t>Web Annotation Data Model</a:t>
            </a:r>
            <a:r>
              <a:rPr lang="en-US" sz="1477" dirty="0"/>
              <a:t> that allows assigning motivation and purpose attributes to annotations (e.g. </a:t>
            </a:r>
            <a:r>
              <a:rPr lang="en-US" sz="1477" dirty="0" err="1"/>
              <a:t>oa:describing</a:t>
            </a:r>
            <a:r>
              <a:rPr lang="en-US" sz="1477" dirty="0"/>
              <a:t>, </a:t>
            </a:r>
            <a:r>
              <a:rPr lang="en-US" sz="1477" dirty="0" err="1"/>
              <a:t>oa:identifying</a:t>
            </a:r>
            <a:r>
              <a:rPr lang="en-US" sz="1477" dirty="0"/>
              <a:t>, </a:t>
            </a:r>
            <a:r>
              <a:rPr lang="en-US" sz="1477" dirty="0" err="1"/>
              <a:t>oa:linking</a:t>
            </a:r>
            <a:r>
              <a:rPr lang="en-US" sz="1477" dirty="0"/>
              <a:t>, </a:t>
            </a:r>
            <a:r>
              <a:rPr lang="en-US" sz="1477" dirty="0" err="1"/>
              <a:t>oa</a:t>
            </a:r>
            <a:r>
              <a:rPr lang="en-US" sz="1477" dirty="0"/>
              <a:t>: replying, etc.). </a:t>
            </a:r>
            <a:r>
              <a:rPr lang="en-US" sz="1477" b="1" dirty="0">
                <a:solidFill>
                  <a:schemeClr val="accent1"/>
                </a:solidFill>
              </a:rPr>
              <a:t>Dublin Core </a:t>
            </a:r>
            <a:r>
              <a:rPr lang="en-US" sz="1477" dirty="0"/>
              <a:t>properties such as </a:t>
            </a:r>
            <a:r>
              <a:rPr lang="en-US" sz="1477" dirty="0" err="1"/>
              <a:t>dcterms:created</a:t>
            </a:r>
            <a:r>
              <a:rPr lang="en-US" sz="1477" dirty="0"/>
              <a:t> or </a:t>
            </a:r>
            <a:r>
              <a:rPr lang="en-US" sz="1477" dirty="0" err="1"/>
              <a:t>dcterms:creator</a:t>
            </a:r>
            <a:r>
              <a:rPr lang="en-US" sz="1477" dirty="0"/>
              <a:t> are also used.</a:t>
            </a:r>
            <a:endParaRPr lang="fr-FR" sz="1477" dirty="0"/>
          </a:p>
        </p:txBody>
      </p:sp>
      <p:sp>
        <p:nvSpPr>
          <p:cNvPr id="38" name="Titre 57"/>
          <p:cNvSpPr txBox="1">
            <a:spLocks/>
          </p:cNvSpPr>
          <p:nvPr/>
        </p:nvSpPr>
        <p:spPr>
          <a:xfrm>
            <a:off x="3038430" y="0"/>
            <a:ext cx="7629570" cy="64183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2400" b="1" dirty="0"/>
              <a:t>Annotation of events: plot and plant accidents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327B05B-9E26-8A49-9BE8-16A517CEA7E9}"/>
              </a:ext>
            </a:extLst>
          </p:cNvPr>
          <p:cNvSpPr/>
          <p:nvPr/>
        </p:nvSpPr>
        <p:spPr>
          <a:xfrm>
            <a:off x="1444288" y="411006"/>
            <a:ext cx="1411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/>
              <a:t>L. Cabrera-Bosquet &amp; P. </a:t>
            </a:r>
            <a:r>
              <a:rPr lang="en-US" sz="1200" dirty="0" err="1"/>
              <a:t>Neveu</a:t>
            </a:r>
            <a:endParaRPr lang="fr-FR" sz="1200" dirty="0"/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12FCAD1A-F9F6-C340-ACB1-259F67DA5F9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6728" y="6504183"/>
            <a:ext cx="1078661" cy="38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768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E98E3A-1988-344A-90EC-D7021A2CD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to </a:t>
            </a:r>
            <a:r>
              <a:rPr lang="fr-FR" dirty="0" err="1"/>
              <a:t>your</a:t>
            </a:r>
            <a:r>
              <a:rPr lang="fr-FR" dirty="0"/>
              <a:t> variables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DB46D9-DF25-0349-B28A-5630AB08A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Pick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relevant variables in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datasets</a:t>
            </a:r>
            <a:endParaRPr lang="fr-FR" dirty="0"/>
          </a:p>
          <a:p>
            <a:r>
              <a:rPr lang="fr-FR" dirty="0" err="1"/>
              <a:t>Describe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as </a:t>
            </a:r>
            <a:r>
              <a:rPr lang="fr-FR" dirty="0" err="1"/>
              <a:t>text</a:t>
            </a:r>
            <a:endParaRPr lang="fr-FR" dirty="0"/>
          </a:p>
          <a:p>
            <a:r>
              <a:rPr lang="fr-FR" dirty="0" err="1"/>
              <a:t>Try</a:t>
            </a:r>
            <a:r>
              <a:rPr lang="fr-FR" dirty="0"/>
              <a:t> to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corresponding</a:t>
            </a:r>
            <a:r>
              <a:rPr lang="fr-FR" dirty="0"/>
              <a:t> variables in the </a:t>
            </a:r>
            <a:r>
              <a:rPr lang="fr-FR" dirty="0" err="1"/>
              <a:t>crop</a:t>
            </a:r>
            <a:r>
              <a:rPr lang="fr-FR" dirty="0"/>
              <a:t> </a:t>
            </a:r>
            <a:r>
              <a:rPr lang="fr-FR" dirty="0" err="1"/>
              <a:t>ontology</a:t>
            </a:r>
            <a:r>
              <a:rPr lang="fr-FR" dirty="0"/>
              <a:t>.</a:t>
            </a:r>
          </a:p>
          <a:p>
            <a:r>
              <a:rPr lang="fr-FR" dirty="0"/>
              <a:t>Format </a:t>
            </a:r>
            <a:r>
              <a:rPr lang="fr-FR" dirty="0" err="1"/>
              <a:t>your</a:t>
            </a:r>
            <a:r>
              <a:rPr lang="fr-FR" dirty="0"/>
              <a:t> variables </a:t>
            </a:r>
            <a:r>
              <a:rPr lang="fr-FR" dirty="0" err="1"/>
              <a:t>using</a:t>
            </a:r>
            <a:r>
              <a:rPr lang="fr-FR" dirty="0"/>
              <a:t> TDv5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F4FFFA-5EEC-3348-82B2-EB16C1D948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20272" y="6597352"/>
            <a:ext cx="2133600" cy="288032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18 September 2018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6494755-7C68-8A43-98B4-9BCC1255AE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2FB34B-B982-584C-87D1-A762E7D52625}" type="slidenum">
              <a:rPr lang="fr-FR" smtClean="0"/>
              <a:pPr/>
              <a:t>50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86512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How to contribute?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Create your variables</a:t>
            </a:r>
          </a:p>
          <a:p>
            <a:pPr lvl="1"/>
            <a:r>
              <a:rPr lang="en-US" noProof="0" dirty="0"/>
              <a:t>In an empty CropOntology template (</a:t>
            </a:r>
            <a:r>
              <a:rPr lang="en-US" noProof="0" dirty="0">
                <a:hlinkClick r:id="rId2"/>
              </a:rPr>
              <a:t>Trait Dictionary template v5</a:t>
            </a:r>
            <a:r>
              <a:rPr lang="en-US" noProof="0" dirty="0"/>
              <a:t>)</a:t>
            </a:r>
          </a:p>
          <a:p>
            <a:pPr lvl="1"/>
            <a:r>
              <a:rPr lang="en-US" noProof="0" dirty="0"/>
              <a:t>Or complete </a:t>
            </a:r>
            <a:r>
              <a:rPr lang="en-US" noProof="0" dirty="0">
                <a:hlinkClick r:id="rId3"/>
              </a:rPr>
              <a:t>the last version of the Woody Plant Ontology</a:t>
            </a:r>
            <a:endParaRPr lang="en-US" noProof="0" dirty="0"/>
          </a:p>
          <a:p>
            <a:r>
              <a:rPr lang="en-US" noProof="0" dirty="0"/>
              <a:t>Use Crop Ontology </a:t>
            </a:r>
            <a:r>
              <a:rPr lang="en-US" noProof="0" dirty="0" err="1"/>
              <a:t>github</a:t>
            </a:r>
            <a:endParaRPr lang="en-US" noProof="0" dirty="0"/>
          </a:p>
          <a:p>
            <a:pPr lvl="1"/>
            <a:r>
              <a:rPr lang="en-US" dirty="0">
                <a:hlinkClick r:id="rId4"/>
              </a:rPr>
              <a:t>https://github.com/Planteome/ibp-wheat-traits/issues</a:t>
            </a:r>
            <a:r>
              <a:rPr lang="en-US" dirty="0"/>
              <a:t> </a:t>
            </a:r>
            <a:endParaRPr lang="en-US" noProof="0" dirty="0"/>
          </a:p>
          <a:p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>
          <a:xfrm>
            <a:off x="12395200" y="649287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C12F14-8B3C-4EAB-983F-40311AB14254}" type="slidenum">
              <a:rPr lang="fr-FR" smtClean="0"/>
              <a:pPr/>
              <a:t>51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417794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Variable viewer</a:t>
            </a:r>
            <a:br>
              <a:rPr lang="en-US" noProof="0" dirty="0"/>
            </a:br>
            <a:r>
              <a:rPr lang="en-US" sz="1350" dirty="0">
                <a:hlinkClick r:id="rId2"/>
              </a:rPr>
              <a:t>https://urgi.versailles.inra.fr/ephesis/ephesis/ontologyportal.do#termIdentifier=CO_357</a:t>
            </a:r>
            <a:endParaRPr lang="en-US" sz="1350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F2E07BC-1582-8348-865A-3597376DC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Embed</a:t>
            </a:r>
            <a:r>
              <a:rPr lang="fr-FR" dirty="0"/>
              <a:t> in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web page/system</a:t>
            </a:r>
          </a:p>
          <a:p>
            <a:r>
              <a:rPr lang="fr-FR" dirty="0">
                <a:hlinkClick r:id="rId3"/>
              </a:rPr>
              <a:t>https://brapi.org/brapps</a:t>
            </a:r>
            <a:r>
              <a:rPr lang="fr-FR" dirty="0"/>
              <a:t> 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C12F14-8B3C-4EAB-983F-40311AB14254}" type="slidenum">
              <a:rPr lang="fr-FR" smtClean="0"/>
              <a:pPr/>
              <a:t>52</a:t>
            </a:fld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23933" y="3504970"/>
            <a:ext cx="2396761" cy="224522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1402" y="3093490"/>
            <a:ext cx="2417942" cy="375605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45281" y="3093492"/>
            <a:ext cx="2492507" cy="357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23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CROP ONTOLOGY and </a:t>
            </a:r>
            <a:r>
              <a:rPr lang="fr-FR" dirty="0" err="1"/>
              <a:t>Planteome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www.cropontology.org</a:t>
            </a:r>
            <a:r>
              <a:rPr lang="fr-FR" dirty="0"/>
              <a:t> </a:t>
            </a:r>
          </a:p>
          <a:p>
            <a:r>
              <a:rPr lang="fr-FR" dirty="0"/>
              <a:t>Elizabeth Arnaud, Marie Angélique Laporte et al.</a:t>
            </a:r>
            <a:endParaRPr lang="fr-FR" b="1" u="sng" dirty="0"/>
          </a:p>
        </p:txBody>
      </p:sp>
    </p:spTree>
    <p:extLst>
      <p:ext uri="{BB962C8B-B14F-4D97-AF65-F5344CB8AC3E}">
        <p14:creationId xmlns:p14="http://schemas.microsoft.com/office/powerpoint/2010/main" val="3187079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9052" y="64559"/>
            <a:ext cx="1847634" cy="1847634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593381" y="77135"/>
            <a:ext cx="6672621" cy="1104901"/>
          </a:xfrm>
          <a:prstGeom prst="roundRect">
            <a:avLst/>
          </a:prstGeom>
          <a:solidFill>
            <a:srgbClr val="37609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rebuchet MS"/>
                <a:cs typeface="Trebuchet MS"/>
              </a:rPr>
              <a:t>Crop Ontology for Trait Data</a:t>
            </a:r>
          </a:p>
          <a:p>
            <a:pPr algn="ctr"/>
            <a:r>
              <a:rPr lang="en-US" sz="2400" dirty="0" err="1">
                <a:latin typeface="Trebuchet MS"/>
                <a:cs typeface="Trebuchet MS"/>
              </a:rPr>
              <a:t>www.cropontology.org</a:t>
            </a:r>
            <a:endParaRPr lang="en-US" sz="2400" dirty="0">
              <a:latin typeface="Trebuchet MS"/>
              <a:cs typeface="Trebuchet MS"/>
            </a:endParaRPr>
          </a:p>
        </p:txBody>
      </p:sp>
      <p:pic>
        <p:nvPicPr>
          <p:cNvPr id="43" name="Content Placeholder 24" descr="Screen shot 2011-09-21 at 8.55.48 PM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15304" y="5912561"/>
            <a:ext cx="887379" cy="569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Rectangle 45"/>
          <p:cNvSpPr/>
          <p:nvPr/>
        </p:nvSpPr>
        <p:spPr>
          <a:xfrm>
            <a:off x="1844862" y="4501792"/>
            <a:ext cx="8712240" cy="2087422"/>
          </a:xfrm>
          <a:prstGeom prst="rect">
            <a:avLst/>
          </a:prstGeom>
          <a:noFill/>
          <a:ln w="762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4408" tIns="42204" rIns="84408" bIns="42204" spcCol="0" rtlCol="0" anchor="ctr"/>
          <a:lstStyle/>
          <a:p>
            <a:pPr algn="ctr"/>
            <a:r>
              <a:rPr lang="en-US" dirty="0"/>
              <a:t>   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1788049" y="4118076"/>
            <a:ext cx="8769055" cy="515932"/>
          </a:xfrm>
          <a:prstGeom prst="roundRect">
            <a:avLst/>
          </a:prstGeom>
          <a:solidFill>
            <a:srgbClr val="37609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4408" tIns="42204" rIns="84408" bIns="42204" spcCol="0" rtlCol="0" anchor="ctr"/>
          <a:lstStyle/>
          <a:p>
            <a:pPr algn="ctr"/>
            <a:r>
              <a:rPr lang="en-US" sz="2000" dirty="0">
                <a:latin typeface="Trebuchet MS"/>
                <a:cs typeface="Trebuchet MS"/>
              </a:rPr>
              <a:t>Good Practice for Trait Data Annotation </a:t>
            </a:r>
          </a:p>
        </p:txBody>
      </p:sp>
      <p:pic>
        <p:nvPicPr>
          <p:cNvPr id="48" name="Picture 47" descr="Capture d'écran 2017-06-14 12.54.16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4862" y="2034791"/>
            <a:ext cx="1357820" cy="1594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0" name="Group 49"/>
          <p:cNvGrpSpPr/>
          <p:nvPr/>
        </p:nvGrpSpPr>
        <p:grpSpPr>
          <a:xfrm>
            <a:off x="2001790" y="4938710"/>
            <a:ext cx="8427362" cy="1543436"/>
            <a:chOff x="-1439585" y="13481316"/>
            <a:chExt cx="30125774" cy="10191958"/>
          </a:xfrm>
          <a:effectLst/>
        </p:grpSpPr>
        <p:grpSp>
          <p:nvGrpSpPr>
            <p:cNvPr id="52" name="Group 51"/>
            <p:cNvGrpSpPr/>
            <p:nvPr/>
          </p:nvGrpSpPr>
          <p:grpSpPr>
            <a:xfrm>
              <a:off x="6091500" y="13481316"/>
              <a:ext cx="22594689" cy="10191958"/>
              <a:chOff x="2507520" y="19866201"/>
              <a:chExt cx="26287904" cy="10192246"/>
            </a:xfrm>
          </p:grpSpPr>
          <p:grpSp>
            <p:nvGrpSpPr>
              <p:cNvPr id="55" name="Group 54"/>
              <p:cNvGrpSpPr/>
              <p:nvPr/>
            </p:nvGrpSpPr>
            <p:grpSpPr>
              <a:xfrm>
                <a:off x="2507520" y="19866201"/>
                <a:ext cx="20510351" cy="10192246"/>
                <a:chOff x="2507520" y="19866201"/>
                <a:chExt cx="20510351" cy="10192246"/>
              </a:xfrm>
            </p:grpSpPr>
            <p:grpSp>
              <p:nvGrpSpPr>
                <p:cNvPr id="61" name="Group 60"/>
                <p:cNvGrpSpPr/>
                <p:nvPr/>
              </p:nvGrpSpPr>
              <p:grpSpPr>
                <a:xfrm>
                  <a:off x="14927013" y="19866209"/>
                  <a:ext cx="8090858" cy="10172305"/>
                  <a:chOff x="14927013" y="19866209"/>
                  <a:chExt cx="8090858" cy="10172305"/>
                </a:xfrm>
              </p:grpSpPr>
              <p:grpSp>
                <p:nvGrpSpPr>
                  <p:cNvPr id="72" name="Group 71"/>
                  <p:cNvGrpSpPr/>
                  <p:nvPr/>
                </p:nvGrpSpPr>
                <p:grpSpPr>
                  <a:xfrm>
                    <a:off x="14927013" y="19866209"/>
                    <a:ext cx="7156103" cy="5418674"/>
                    <a:chOff x="14927013" y="19866209"/>
                    <a:chExt cx="7156103" cy="5418674"/>
                  </a:xfrm>
                </p:grpSpPr>
                <p:sp>
                  <p:nvSpPr>
                    <p:cNvPr id="75" name="Rounded Rectangle 74"/>
                    <p:cNvSpPr/>
                    <p:nvPr/>
                  </p:nvSpPr>
                  <p:spPr>
                    <a:xfrm>
                      <a:off x="16831767" y="19866209"/>
                      <a:ext cx="5251349" cy="5418674"/>
                    </a:xfrm>
                    <a:prstGeom prst="roundRect">
                      <a:avLst/>
                    </a:prstGeom>
                    <a:solidFill>
                      <a:srgbClr val="558ED5"/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en-US" sz="1200" dirty="0"/>
                        <a:t>Formatted files in repositories or databases</a:t>
                      </a:r>
                    </a:p>
                  </p:txBody>
                </p:sp>
                <p:grpSp>
                  <p:nvGrpSpPr>
                    <p:cNvPr id="76" name="Group 75"/>
                    <p:cNvGrpSpPr/>
                    <p:nvPr/>
                  </p:nvGrpSpPr>
                  <p:grpSpPr>
                    <a:xfrm>
                      <a:off x="14927013" y="21186775"/>
                      <a:ext cx="1771945" cy="1235117"/>
                      <a:chOff x="5727821" y="4840106"/>
                      <a:chExt cx="1771945" cy="1235117"/>
                    </a:xfrm>
                  </p:grpSpPr>
                  <p:sp>
                    <p:nvSpPr>
                      <p:cNvPr id="77" name="Right Arrow 76"/>
                      <p:cNvSpPr/>
                      <p:nvPr/>
                    </p:nvSpPr>
                    <p:spPr>
                      <a:xfrm rot="21557061">
                        <a:off x="5905290" y="4840106"/>
                        <a:ext cx="1594476" cy="1235117"/>
                      </a:xfrm>
                      <a:prstGeom prst="rightArrow">
                        <a:avLst>
                          <a:gd name="adj1" fmla="val 60000"/>
                          <a:gd name="adj2" fmla="val 50000"/>
                        </a:avLst>
                      </a:prstGeom>
                    </p:spPr>
                    <p:style>
                      <a:lnRef idx="0">
                        <a:schemeClr val="accent1">
                          <a:tint val="60000"/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3">
                        <a:schemeClr val="accent1">
                          <a:tint val="60000"/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2">
                        <a:schemeClr val="accent1">
                          <a:tint val="60000"/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78" name="Right Arrow 4"/>
                      <p:cNvSpPr/>
                      <p:nvPr/>
                    </p:nvSpPr>
                    <p:spPr>
                      <a:xfrm rot="21557061">
                        <a:off x="5727821" y="5089443"/>
                        <a:ext cx="1223941" cy="741071"/>
                      </a:xfrm>
                      <a:prstGeom prst="rect">
                        <a:avLst/>
                      </a:prstGeom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spcFirstLastPara="0" vert="horz" wrap="square" lIns="0" tIns="0" rIns="0" bIns="0" numCol="1" spcCol="1270" anchor="ctr" anchorCtr="0">
                        <a:noAutofit/>
                      </a:bodyPr>
                      <a:lstStyle/>
                      <a:p>
                        <a:pPr algn="ctr" defTabSz="26527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</a:pPr>
                        <a:endParaRPr lang="en-US" sz="600"/>
                      </a:p>
                    </p:txBody>
                  </p:sp>
                </p:grpSp>
              </p:grpSp>
              <p:pic>
                <p:nvPicPr>
                  <p:cNvPr id="73" name="Picture 72" descr="Capture d'écran 2017-06-13 18.17.50.png"/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153826" y="26776853"/>
                    <a:ext cx="6864045" cy="326166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/>
                <p:cNvGrpSpPr/>
                <p:nvPr/>
              </p:nvGrpSpPr>
              <p:grpSpPr>
                <a:xfrm>
                  <a:off x="2507520" y="19866201"/>
                  <a:ext cx="12416621" cy="10192246"/>
                  <a:chOff x="2507520" y="19866201"/>
                  <a:chExt cx="12416621" cy="10192246"/>
                </a:xfrm>
              </p:grpSpPr>
              <p:sp>
                <p:nvSpPr>
                  <p:cNvPr id="63" name="Rounded Rectangle 62"/>
                  <p:cNvSpPr/>
                  <p:nvPr/>
                </p:nvSpPr>
                <p:spPr>
                  <a:xfrm>
                    <a:off x="9494768" y="19866201"/>
                    <a:ext cx="5429373" cy="5418676"/>
                  </a:xfrm>
                  <a:prstGeom prst="roundRect">
                    <a:avLst/>
                  </a:prstGeom>
                  <a:solidFill>
                    <a:srgbClr val="558ED5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en-US" sz="1200" dirty="0"/>
                      <a:t>Data collect</a:t>
                    </a:r>
                  </a:p>
                  <a:p>
                    <a:pPr lvl="0" algn="ctr"/>
                    <a:r>
                      <a:rPr lang="en-US" sz="1200" dirty="0"/>
                      <a:t>with standard variables</a:t>
                    </a:r>
                  </a:p>
                </p:txBody>
              </p:sp>
              <p:grpSp>
                <p:nvGrpSpPr>
                  <p:cNvPr id="64" name="Group 63"/>
                  <p:cNvGrpSpPr/>
                  <p:nvPr/>
                </p:nvGrpSpPr>
                <p:grpSpPr>
                  <a:xfrm>
                    <a:off x="7755348" y="21339146"/>
                    <a:ext cx="1734617" cy="1235117"/>
                    <a:chOff x="5727821" y="4840106"/>
                    <a:chExt cx="1734617" cy="1235117"/>
                  </a:xfrm>
                </p:grpSpPr>
                <p:sp>
                  <p:nvSpPr>
                    <p:cNvPr id="70" name="Right Arrow 69"/>
                    <p:cNvSpPr/>
                    <p:nvPr/>
                  </p:nvSpPr>
                  <p:spPr>
                    <a:xfrm rot="21557061">
                      <a:off x="5867961" y="4840106"/>
                      <a:ext cx="1594477" cy="1235117"/>
                    </a:xfrm>
                    <a:prstGeom prst="rightArrow">
                      <a:avLst>
                        <a:gd name="adj1" fmla="val 60000"/>
                        <a:gd name="adj2" fmla="val 50000"/>
                      </a:avLst>
                    </a:prstGeom>
                  </p:spPr>
                  <p:style>
                    <a:lnRef idx="0">
                      <a:schemeClr val="accent1">
                        <a:tint val="60000"/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3">
                      <a:schemeClr val="accent1">
                        <a:tint val="60000"/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2">
                      <a:schemeClr val="accent1">
                        <a:tint val="60000"/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lt1"/>
                    </a:fontRef>
                  </p:style>
                </p:sp>
                <p:sp>
                  <p:nvSpPr>
                    <p:cNvPr id="71" name="Right Arrow 4"/>
                    <p:cNvSpPr/>
                    <p:nvPr/>
                  </p:nvSpPr>
                  <p:spPr>
                    <a:xfrm rot="21557061">
                      <a:off x="5727821" y="5089443"/>
                      <a:ext cx="1223941" cy="741071"/>
                    </a:xfrm>
                    <a:prstGeom prst="rect">
                      <a:avLst/>
                    </a:prstGeom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spcFirstLastPara="0" vert="horz" wrap="square" lIns="0" tIns="0" rIns="0" bIns="0" numCol="1" spcCol="1270" anchor="ctr" anchorCtr="0">
                      <a:noAutofit/>
                    </a:bodyPr>
                    <a:lstStyle/>
                    <a:p>
                      <a:pPr algn="ctr" defTabSz="26527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endParaRPr lang="en-US" sz="600"/>
                    </a:p>
                  </p:txBody>
                </p:sp>
              </p:grpSp>
              <p:grpSp>
                <p:nvGrpSpPr>
                  <p:cNvPr id="65" name="Group 64"/>
                  <p:cNvGrpSpPr/>
                  <p:nvPr/>
                </p:nvGrpSpPr>
                <p:grpSpPr>
                  <a:xfrm>
                    <a:off x="2507520" y="19866201"/>
                    <a:ext cx="5383170" cy="10192246"/>
                    <a:chOff x="2507520" y="19866201"/>
                    <a:chExt cx="5383170" cy="10192246"/>
                  </a:xfrm>
                </p:grpSpPr>
                <p:sp>
                  <p:nvSpPr>
                    <p:cNvPr id="67" name="Rounded Rectangle 66"/>
                    <p:cNvSpPr/>
                    <p:nvPr/>
                  </p:nvSpPr>
                  <p:spPr>
                    <a:xfrm>
                      <a:off x="2507520" y="19866201"/>
                      <a:ext cx="5244960" cy="5418676"/>
                    </a:xfrm>
                    <a:prstGeom prst="roundRect">
                      <a:avLst/>
                    </a:prstGeom>
                    <a:solidFill>
                      <a:srgbClr val="558ED5"/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en-US" sz="1200" dirty="0"/>
                        <a:t>Create </a:t>
                      </a:r>
                      <a:r>
                        <a:rPr lang="en-US" sz="1200" dirty="0" err="1"/>
                        <a:t>Fieldbook</a:t>
                      </a:r>
                      <a:r>
                        <a:rPr lang="en-US" sz="1200" dirty="0"/>
                        <a:t> with Ontology</a:t>
                      </a:r>
                    </a:p>
                  </p:txBody>
                </p:sp>
                <p:pic>
                  <p:nvPicPr>
                    <p:cNvPr id="68" name="Picture 66" descr="Crop_Ontology_logo.png"/>
                    <p:cNvPicPr>
                      <a:picLocks noChangeAspect="1"/>
                    </p:cNvPicPr>
                    <p:nvPr/>
                  </p:nvPicPr>
                  <p:blipFill>
                    <a:blip r:embed="rId6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507520" y="26982132"/>
                      <a:ext cx="5383170" cy="3076315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66" name="Picture 65" descr="Capture d'écran 2014-03-30 21.21.40.png"/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961285" y="26511960"/>
                    <a:ext cx="3033712" cy="346384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56" name="Group 55"/>
              <p:cNvGrpSpPr/>
              <p:nvPr/>
            </p:nvGrpSpPr>
            <p:grpSpPr>
              <a:xfrm>
                <a:off x="22053834" y="20757719"/>
                <a:ext cx="6741590" cy="9218083"/>
                <a:chOff x="22053834" y="20757719"/>
                <a:chExt cx="6741590" cy="9218083"/>
              </a:xfrm>
            </p:grpSpPr>
            <p:grpSp>
              <p:nvGrpSpPr>
                <p:cNvPr id="57" name="Group 56"/>
                <p:cNvGrpSpPr/>
                <p:nvPr/>
              </p:nvGrpSpPr>
              <p:grpSpPr>
                <a:xfrm>
                  <a:off x="22053834" y="20757719"/>
                  <a:ext cx="1814234" cy="1235114"/>
                  <a:chOff x="5764833" y="4495773"/>
                  <a:chExt cx="1814234" cy="1235114"/>
                </a:xfrm>
              </p:grpSpPr>
              <p:sp>
                <p:nvSpPr>
                  <p:cNvPr id="59" name="Right Arrow 58"/>
                  <p:cNvSpPr/>
                  <p:nvPr/>
                </p:nvSpPr>
                <p:spPr>
                  <a:xfrm rot="20334334">
                    <a:off x="5984590" y="4495773"/>
                    <a:ext cx="1594477" cy="1235114"/>
                  </a:xfrm>
                  <a:prstGeom prst="rightArrow">
                    <a:avLst>
                      <a:gd name="adj1" fmla="val 60000"/>
                      <a:gd name="adj2" fmla="val 50000"/>
                    </a:avLst>
                  </a:prstGeom>
                </p:spPr>
                <p:style>
                  <a:lnRef idx="0">
                    <a:schemeClr val="accent1">
                      <a:tint val="60000"/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hemeClr val="accent1">
                      <a:tint val="6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2">
                    <a:schemeClr val="accent1">
                      <a:tint val="6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60" name="Right Arrow 4"/>
                  <p:cNvSpPr/>
                  <p:nvPr/>
                </p:nvSpPr>
                <p:spPr>
                  <a:xfrm rot="21557061">
                    <a:off x="5764833" y="4553839"/>
                    <a:ext cx="1223941" cy="741071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0" tIns="0" rIns="0" bIns="0" numCol="1" spcCol="1270" anchor="ctr" anchorCtr="0">
                    <a:noAutofit/>
                  </a:bodyPr>
                  <a:lstStyle/>
                  <a:p>
                    <a:pPr algn="ctr" defTabSz="26527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endParaRPr lang="en-US" sz="600"/>
                  </a:p>
                </p:txBody>
              </p:sp>
            </p:grpSp>
            <p:sp>
              <p:nvSpPr>
                <p:cNvPr id="58" name="Rounded Rectangle 57"/>
                <p:cNvSpPr/>
                <p:nvPr/>
              </p:nvSpPr>
              <p:spPr>
                <a:xfrm>
                  <a:off x="24514801" y="24972578"/>
                  <a:ext cx="4280623" cy="5003224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r>
                    <a:rPr lang="en-US" sz="1200" dirty="0"/>
                    <a:t>Use of the formatted </a:t>
                  </a:r>
                </a:p>
                <a:p>
                  <a:pPr lvl="0" algn="ctr"/>
                  <a:r>
                    <a:rPr lang="en-US" sz="1200" dirty="0"/>
                    <a:t>data files</a:t>
                  </a:r>
                </a:p>
              </p:txBody>
            </p:sp>
          </p:grpSp>
        </p:grpSp>
        <p:sp>
          <p:nvSpPr>
            <p:cNvPr id="53" name="Rounded Rectangle 52"/>
            <p:cNvSpPr/>
            <p:nvPr/>
          </p:nvSpPr>
          <p:spPr>
            <a:xfrm>
              <a:off x="-1439585" y="13481317"/>
              <a:ext cx="5922014" cy="5418522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WINDIES" sz="1200" dirty="0"/>
                <a:t>Community selects traits and standard variables</a:t>
              </a:r>
              <a:endParaRPr lang="en-US" sz="1200" dirty="0"/>
            </a:p>
          </p:txBody>
        </p:sp>
        <p:sp>
          <p:nvSpPr>
            <p:cNvPr id="54" name="Right Arrow 53"/>
            <p:cNvSpPr/>
            <p:nvPr/>
          </p:nvSpPr>
          <p:spPr>
            <a:xfrm rot="21557061">
              <a:off x="4673118" y="14981105"/>
              <a:ext cx="1370465" cy="123508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109" name="Right Arrow 108"/>
          <p:cNvSpPr/>
          <p:nvPr/>
        </p:nvSpPr>
        <p:spPr>
          <a:xfrm rot="2355836">
            <a:off x="8784771" y="5634107"/>
            <a:ext cx="637695" cy="170114"/>
          </a:xfrm>
          <a:prstGeom prst="righ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1" name="Rounded Rectangle 110"/>
          <p:cNvSpPr/>
          <p:nvPr/>
        </p:nvSpPr>
        <p:spPr>
          <a:xfrm>
            <a:off x="9290386" y="4745554"/>
            <a:ext cx="1201630" cy="670241"/>
          </a:xfrm>
          <a:prstGeom prst="roundRect">
            <a:avLst/>
          </a:prstGeom>
          <a:solidFill>
            <a:srgbClr val="558ED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828" tIns="10914" rIns="21828" bIns="10914" spcCol="0" rtlCol="0" anchor="ctr"/>
          <a:lstStyle/>
          <a:p>
            <a:pPr lvl="0" algn="ctr"/>
            <a:r>
              <a:rPr lang="en-US" sz="1200" dirty="0"/>
              <a:t>Submission of new traits &amp; variables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41140" y="1512083"/>
            <a:ext cx="4022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27 Plants  (</a:t>
            </a:r>
            <a:r>
              <a:rPr lang="en-US" sz="2000" b="1" i="1" dirty="0"/>
              <a:t>latest Sugar Kelp - algae</a:t>
            </a:r>
            <a:r>
              <a:rPr lang="en-US" sz="2000" b="1" dirty="0"/>
              <a:t>)</a:t>
            </a:r>
          </a:p>
        </p:txBody>
      </p:sp>
      <p:pic>
        <p:nvPicPr>
          <p:cNvPr id="9" name="Picture 8" descr="Capture d'écran 2018-05-10 16.34.0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5218" y="2072156"/>
            <a:ext cx="6846799" cy="1574066"/>
          </a:xfrm>
          <a:prstGeom prst="rect">
            <a:avLst/>
          </a:prstGeom>
          <a:ln w="28575" cmpd="sng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Crop Ontology logo- transparent and light.jp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0884" y="1328265"/>
            <a:ext cx="1990212" cy="706526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68293" y="3347345"/>
            <a:ext cx="1162814" cy="562944"/>
          </a:xfrm>
          <a:prstGeom prst="rect">
            <a:avLst/>
          </a:prstGeom>
          <a:solidFill>
            <a:srgbClr val="FFFF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8099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8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2502" y="-27384"/>
            <a:ext cx="842010" cy="959281"/>
          </a:xfrm>
          <a:prstGeom prst="rect">
            <a:avLst/>
          </a:prstGeom>
        </p:spPr>
      </p:pic>
      <p:pic>
        <p:nvPicPr>
          <p:cNvPr id="6" name="Image 8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296"/>
          <a:stretch/>
        </p:blipFill>
        <p:spPr>
          <a:xfrm>
            <a:off x="9092298" y="-11743"/>
            <a:ext cx="565232" cy="81592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321303" y="991967"/>
            <a:ext cx="3237996" cy="2280893"/>
          </a:xfrm>
          <a:prstGeom prst="rect">
            <a:avLst/>
          </a:prstGeom>
          <a:noFill/>
        </p:spPr>
        <p:txBody>
          <a:bodyPr wrap="square" lIns="64274" tIns="32137" rIns="64274" bIns="32137" rtlCol="0">
            <a:spAutoFit/>
          </a:bodyPr>
          <a:lstStyle/>
          <a:p>
            <a:pPr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en-US" b="1" dirty="0">
                <a:solidFill>
                  <a:srgbClr val="376092"/>
                </a:solidFill>
                <a:latin typeface="Helvetica Neue Light"/>
              </a:rPr>
              <a:t> </a:t>
            </a:r>
            <a:r>
              <a:rPr lang="en-US" dirty="0" err="1">
                <a:solidFill>
                  <a:srgbClr val="376092"/>
                </a:solidFill>
                <a:latin typeface="Helvetica Neue Light"/>
                <a:cs typeface="Helvetica Neue Light"/>
              </a:rPr>
              <a:t>Mungbean</a:t>
            </a:r>
            <a:endParaRPr lang="en-US" b="1" dirty="0">
              <a:solidFill>
                <a:srgbClr val="376092"/>
              </a:solidFill>
              <a:latin typeface="Helvetica Neue Light"/>
            </a:endParaRPr>
          </a:p>
          <a:p>
            <a:pPr algn="l"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fr-FR" b="1" i="1" dirty="0">
                <a:solidFill>
                  <a:schemeClr val="accent3">
                    <a:lumMod val="75000"/>
                  </a:schemeClr>
                </a:solidFill>
                <a:latin typeface="Helvetica Neue Light"/>
              </a:rPr>
              <a:t> </a:t>
            </a:r>
            <a:r>
              <a:rPr lang="fr-FR" b="1" i="1" dirty="0" err="1">
                <a:solidFill>
                  <a:schemeClr val="accent3">
                    <a:lumMod val="75000"/>
                  </a:schemeClr>
                </a:solidFill>
                <a:latin typeface="Helvetica Neue Light"/>
              </a:rPr>
              <a:t>Oat</a:t>
            </a:r>
            <a:r>
              <a:rPr lang="fr-FR" b="1" i="1" dirty="0">
                <a:solidFill>
                  <a:schemeClr val="accent3">
                    <a:lumMod val="75000"/>
                  </a:schemeClr>
                </a:solidFill>
                <a:latin typeface="Helvetica Neue Light"/>
              </a:rPr>
              <a:t> (Global </a:t>
            </a:r>
            <a:r>
              <a:rPr lang="fr-FR" b="1" i="1" dirty="0" err="1">
                <a:solidFill>
                  <a:schemeClr val="accent3">
                    <a:lumMod val="75000"/>
                  </a:schemeClr>
                </a:solidFill>
                <a:latin typeface="Helvetica Neue Light"/>
              </a:rPr>
              <a:t>Triticeae</a:t>
            </a:r>
            <a:r>
              <a:rPr lang="fr-FR" b="1" i="1" dirty="0">
                <a:solidFill>
                  <a:schemeClr val="accent3">
                    <a:lumMod val="75000"/>
                  </a:schemeClr>
                </a:solidFill>
                <a:latin typeface="Helvetica Neue Light"/>
              </a:rPr>
              <a:t>)</a:t>
            </a:r>
            <a:endParaRPr lang="fr-FR" b="1" i="1" dirty="0">
              <a:solidFill>
                <a:srgbClr val="376092"/>
              </a:solidFill>
              <a:latin typeface="Helvetica Neue Light"/>
            </a:endParaRPr>
          </a:p>
          <a:p>
            <a:pPr algn="l"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fr-FR" b="1" dirty="0">
                <a:solidFill>
                  <a:srgbClr val="376092"/>
                </a:solidFill>
                <a:latin typeface="Helvetica Neue Light"/>
              </a:rPr>
              <a:t> Pearl millet</a:t>
            </a:r>
          </a:p>
          <a:p>
            <a:pPr algn="l"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fr-FR" b="1" dirty="0">
                <a:solidFill>
                  <a:srgbClr val="376092"/>
                </a:solidFill>
                <a:latin typeface="Helvetica Neue Light"/>
              </a:rPr>
              <a:t> Pigeon </a:t>
            </a:r>
            <a:r>
              <a:rPr lang="fr-FR" b="1" dirty="0" err="1">
                <a:solidFill>
                  <a:srgbClr val="376092"/>
                </a:solidFill>
                <a:latin typeface="Helvetica Neue Light"/>
              </a:rPr>
              <a:t>Pea</a:t>
            </a:r>
            <a:endParaRPr lang="fr-FR" b="1" dirty="0">
              <a:solidFill>
                <a:srgbClr val="376092"/>
              </a:solidFill>
              <a:latin typeface="Helvetica Neue Light"/>
            </a:endParaRPr>
          </a:p>
          <a:p>
            <a:pPr algn="l"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fr-FR" b="1" dirty="0">
                <a:solidFill>
                  <a:srgbClr val="376092"/>
                </a:solidFill>
                <a:latin typeface="Helvetica Neue Light"/>
              </a:rPr>
              <a:t> </a:t>
            </a:r>
            <a:r>
              <a:rPr lang="fr-FR" b="1" dirty="0" err="1">
                <a:solidFill>
                  <a:srgbClr val="376092"/>
                </a:solidFill>
                <a:latin typeface="Helvetica Neue Light"/>
              </a:rPr>
              <a:t>Potato</a:t>
            </a:r>
            <a:endParaRPr lang="fr-FR" b="1" dirty="0">
              <a:solidFill>
                <a:srgbClr val="376092"/>
              </a:solidFill>
              <a:latin typeface="Helvetica Neue Light"/>
            </a:endParaRPr>
          </a:p>
          <a:p>
            <a:pPr algn="l"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fr-FR" b="1" dirty="0">
                <a:solidFill>
                  <a:srgbClr val="376092"/>
                </a:solidFill>
                <a:latin typeface="Helvetica Neue Light"/>
              </a:rPr>
              <a:t> </a:t>
            </a:r>
            <a:r>
              <a:rPr lang="fr-FR" b="1" dirty="0" err="1">
                <a:solidFill>
                  <a:srgbClr val="376092"/>
                </a:solidFill>
                <a:latin typeface="Helvetica Neue Light"/>
              </a:rPr>
              <a:t>Soybean</a:t>
            </a:r>
            <a:r>
              <a:rPr lang="fr-FR" b="1" dirty="0">
                <a:solidFill>
                  <a:srgbClr val="376092"/>
                </a:solidFill>
                <a:latin typeface="Helvetica Neue Light"/>
              </a:rPr>
              <a:t> </a:t>
            </a:r>
            <a:r>
              <a:rPr lang="fr-FR" b="1" i="1" dirty="0">
                <a:solidFill>
                  <a:srgbClr val="376092"/>
                </a:solidFill>
                <a:latin typeface="Helvetica Neue Light"/>
              </a:rPr>
              <a:t>(IITA &amp; </a:t>
            </a:r>
            <a:r>
              <a:rPr lang="fr-FR" b="1" i="1" dirty="0">
                <a:solidFill>
                  <a:srgbClr val="77933C"/>
                </a:solidFill>
                <a:latin typeface="Helvetica Neue Light"/>
              </a:rPr>
              <a:t>USDA</a:t>
            </a:r>
            <a:r>
              <a:rPr lang="fr-FR" b="1" i="1" dirty="0">
                <a:solidFill>
                  <a:srgbClr val="376092"/>
                </a:solidFill>
                <a:latin typeface="Helvetica Neue Light"/>
              </a:rPr>
              <a:t>)</a:t>
            </a:r>
            <a:endParaRPr lang="fr-FR" b="1" dirty="0">
              <a:solidFill>
                <a:srgbClr val="376092"/>
              </a:solidFill>
              <a:latin typeface="Helvetica Neue Light"/>
            </a:endParaRPr>
          </a:p>
          <a:p>
            <a:pPr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fr-FR" b="1" dirty="0">
                <a:solidFill>
                  <a:srgbClr val="376092"/>
                </a:solidFill>
                <a:latin typeface="Helvetica Neue Light"/>
              </a:rPr>
              <a:t> </a:t>
            </a:r>
            <a:r>
              <a:rPr lang="fr-FR" b="1" dirty="0" err="1">
                <a:solidFill>
                  <a:srgbClr val="376092"/>
                </a:solidFill>
                <a:latin typeface="Helvetica Neue Light"/>
              </a:rPr>
              <a:t>Sweet</a:t>
            </a:r>
            <a:r>
              <a:rPr lang="fr-FR" b="1" dirty="0">
                <a:solidFill>
                  <a:srgbClr val="376092"/>
                </a:solidFill>
                <a:latin typeface="Helvetica Neue Light"/>
              </a:rPr>
              <a:t> </a:t>
            </a:r>
            <a:r>
              <a:rPr lang="fr-FR" b="1" dirty="0" err="1">
                <a:solidFill>
                  <a:srgbClr val="376092"/>
                </a:solidFill>
                <a:latin typeface="Helvetica Neue Light"/>
              </a:rPr>
              <a:t>Potato</a:t>
            </a:r>
            <a:endParaRPr lang="fr-FR" b="1" dirty="0">
              <a:solidFill>
                <a:srgbClr val="376092"/>
              </a:solidFill>
              <a:latin typeface="Helvetica Neue Light"/>
            </a:endParaRPr>
          </a:p>
          <a:p>
            <a:pPr algn="l">
              <a:buClr>
                <a:srgbClr val="4977C4"/>
              </a:buClr>
              <a:buSzPct val="124000"/>
              <a:buFont typeface="Arial"/>
              <a:buChar char="•"/>
              <a:defRPr/>
            </a:pPr>
            <a:endParaRPr lang="fr-FR" b="1" dirty="0">
              <a:solidFill>
                <a:srgbClr val="376092"/>
              </a:solidFill>
              <a:latin typeface="Helvetica Neue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83632" y="188667"/>
            <a:ext cx="7128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accent1">
                    <a:lumMod val="75000"/>
                  </a:schemeClr>
                </a:solidFill>
              </a:rPr>
              <a:t>www.cropontology.org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" name="Picture 17" descr="Crop Ontology logo short (CO only)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0"/>
            <a:ext cx="1259632" cy="8196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88478" y="984820"/>
            <a:ext cx="15696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en-US" b="1" dirty="0">
                <a:solidFill>
                  <a:srgbClr val="376092"/>
                </a:solidFill>
                <a:latin typeface="Helvetica Neue Light"/>
              </a:rPr>
              <a:t> Banana</a:t>
            </a:r>
          </a:p>
          <a:p>
            <a:pPr marL="0" lvl="1"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en-US" b="1" dirty="0">
                <a:solidFill>
                  <a:srgbClr val="376092"/>
                </a:solidFill>
                <a:latin typeface="Helvetica Neue Light"/>
              </a:rPr>
              <a:t> Barley </a:t>
            </a:r>
          </a:p>
          <a:p>
            <a:pPr marL="0" lvl="1"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en-US" b="1" dirty="0">
                <a:solidFill>
                  <a:srgbClr val="376092"/>
                </a:solidFill>
                <a:latin typeface="Helvetica Neue Light"/>
              </a:rPr>
              <a:t> Beet</a:t>
            </a:r>
          </a:p>
          <a:p>
            <a:pPr marL="0" lvl="1"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en-US" b="1" dirty="0">
                <a:solidFill>
                  <a:srgbClr val="376092"/>
                </a:solidFill>
                <a:latin typeface="Helvetica Neue Light"/>
              </a:rPr>
              <a:t> </a:t>
            </a:r>
            <a:r>
              <a:rPr lang="en-US" b="1" dirty="0" err="1">
                <a:solidFill>
                  <a:srgbClr val="376092"/>
                </a:solidFill>
                <a:latin typeface="Helvetica Neue Light"/>
              </a:rPr>
              <a:t>Brachiaria</a:t>
            </a:r>
            <a:endParaRPr lang="en-US" b="1" dirty="0">
              <a:solidFill>
                <a:srgbClr val="376092"/>
              </a:solidFill>
              <a:latin typeface="Helvetica Neue Light"/>
            </a:endParaRPr>
          </a:p>
          <a:p>
            <a:pPr marL="0" lvl="1"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en-US" b="1" dirty="0">
                <a:solidFill>
                  <a:srgbClr val="376092"/>
                </a:solidFill>
                <a:latin typeface="Helvetica Neue Light"/>
              </a:rPr>
              <a:t> </a:t>
            </a:r>
            <a:r>
              <a:rPr lang="en-US" i="1" dirty="0">
                <a:solidFill>
                  <a:srgbClr val="77933C"/>
                </a:solidFill>
                <a:latin typeface="Helvetica Neue Light"/>
                <a:cs typeface="Helvetica Neue Light"/>
              </a:rPr>
              <a:t>Brassica</a:t>
            </a:r>
          </a:p>
          <a:p>
            <a:pPr marL="0" lvl="1"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 Neue Light"/>
                <a:cs typeface="Helvetica Neue Light"/>
              </a:rPr>
              <a:t> Cassava</a:t>
            </a:r>
          </a:p>
          <a:p>
            <a:pPr marL="0" lvl="1"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 Neue Light"/>
                <a:cs typeface="Helvetica Neue Light"/>
              </a:rPr>
              <a:t> </a:t>
            </a:r>
            <a:r>
              <a:rPr lang="en-US" dirty="0">
                <a:solidFill>
                  <a:srgbClr val="376092"/>
                </a:solidFill>
                <a:latin typeface="Helvetica Neue Light"/>
                <a:cs typeface="Helvetica Neue Light"/>
              </a:rPr>
              <a:t>Castor bean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Helvetica Neue Light"/>
              <a:cs typeface="Helvetica Neue Light"/>
            </a:endParaRPr>
          </a:p>
          <a:p>
            <a:pPr marL="0" lvl="1">
              <a:buClr>
                <a:srgbClr val="4977C4"/>
              </a:buClr>
              <a:buSzPct val="124000"/>
              <a:buFont typeface="Arial"/>
              <a:buChar char="•"/>
              <a:defRPr/>
            </a:pPr>
            <a:endParaRPr lang="en-US" dirty="0">
              <a:latin typeface="Helvetica Neue Light"/>
              <a:cs typeface="Helvetica Neue Light"/>
            </a:endParaRPr>
          </a:p>
        </p:txBody>
      </p:sp>
      <p:pic>
        <p:nvPicPr>
          <p:cNvPr id="3" name="Picture 2" descr="Capture d'écran 2018-09-23 15.49.21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7130" y="3119347"/>
            <a:ext cx="5305168" cy="3588652"/>
          </a:xfrm>
          <a:prstGeom prst="rect">
            <a:avLst/>
          </a:prstGeom>
          <a:ln>
            <a:solidFill>
              <a:srgbClr val="4472C4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552836" y="1009607"/>
            <a:ext cx="19030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Helvetica Neue Light"/>
              </a:rPr>
              <a:t> Chickpea  </a:t>
            </a:r>
          </a:p>
          <a:p>
            <a:pPr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en-US" b="1" dirty="0">
                <a:solidFill>
                  <a:srgbClr val="376092"/>
                </a:solidFill>
                <a:latin typeface="Helvetica Neue Light"/>
              </a:rPr>
              <a:t> Common bean </a:t>
            </a:r>
          </a:p>
          <a:p>
            <a:pPr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en-US" b="1" dirty="0">
                <a:solidFill>
                  <a:srgbClr val="376092"/>
                </a:solidFill>
                <a:latin typeface="Helvetica Neue Light"/>
              </a:rPr>
              <a:t> Cowpea </a:t>
            </a:r>
          </a:p>
          <a:p>
            <a:pPr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en-US" b="1" dirty="0">
                <a:solidFill>
                  <a:srgbClr val="376092"/>
                </a:solidFill>
                <a:latin typeface="Helvetica Neue Light"/>
              </a:rPr>
              <a:t> Groundnut </a:t>
            </a:r>
          </a:p>
          <a:p>
            <a:pPr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en-US" b="1" dirty="0">
                <a:solidFill>
                  <a:srgbClr val="376092"/>
                </a:solidFill>
                <a:latin typeface="Helvetica Neue Light"/>
              </a:rPr>
              <a:t> Lentil</a:t>
            </a:r>
          </a:p>
          <a:p>
            <a:pPr>
              <a:buClr>
                <a:srgbClr val="759CC2"/>
              </a:buClr>
              <a:buSzPct val="124000"/>
              <a:buFont typeface="Arial"/>
              <a:buChar char="•"/>
              <a:defRPr/>
            </a:pPr>
            <a:r>
              <a:rPr lang="fr-FR" b="1" dirty="0">
                <a:solidFill>
                  <a:srgbClr val="376092"/>
                </a:solidFill>
                <a:latin typeface="Helvetica Neue Light"/>
              </a:rPr>
              <a:t> </a:t>
            </a:r>
            <a:r>
              <a:rPr lang="fr-FR" dirty="0" err="1">
                <a:solidFill>
                  <a:srgbClr val="376092"/>
                </a:solidFill>
                <a:latin typeface="Helvetica Neue Light"/>
                <a:cs typeface="Helvetica Neue Light"/>
              </a:rPr>
              <a:t>Maize</a:t>
            </a:r>
            <a:r>
              <a:rPr lang="fr-FR" dirty="0">
                <a:solidFill>
                  <a:srgbClr val="376092"/>
                </a:solidFill>
                <a:latin typeface="Helvetica Neue Light"/>
                <a:cs typeface="Helvetica Neue Light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24193" y="1025963"/>
            <a:ext cx="30155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fr-FR" b="1" dirty="0">
                <a:solidFill>
                  <a:srgbClr val="376092"/>
                </a:solidFill>
                <a:latin typeface="Helvetica Neue Light"/>
              </a:rPr>
              <a:t> </a:t>
            </a:r>
            <a:r>
              <a:rPr lang="fr-FR" b="1" dirty="0" err="1">
                <a:solidFill>
                  <a:srgbClr val="376092"/>
                </a:solidFill>
                <a:latin typeface="Helvetica Neue Light"/>
              </a:rPr>
              <a:t>Rice</a:t>
            </a:r>
            <a:endParaRPr lang="fr-FR" b="1" dirty="0">
              <a:solidFill>
                <a:srgbClr val="376092"/>
              </a:solidFill>
              <a:latin typeface="Helvetica Neue Light"/>
            </a:endParaRPr>
          </a:p>
          <a:p>
            <a:pPr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fr-FR" b="1" dirty="0">
                <a:solidFill>
                  <a:srgbClr val="376092"/>
                </a:solidFill>
                <a:latin typeface="Helvetica Neue Light"/>
              </a:rPr>
              <a:t> </a:t>
            </a:r>
            <a:r>
              <a:rPr lang="fr-FR" b="1" dirty="0" err="1">
                <a:solidFill>
                  <a:srgbClr val="376092"/>
                </a:solidFill>
                <a:latin typeface="Helvetica Neue Light"/>
              </a:rPr>
              <a:t>Sorghum</a:t>
            </a:r>
            <a:endParaRPr lang="fr-FR" b="1" dirty="0">
              <a:solidFill>
                <a:srgbClr val="376092"/>
              </a:solidFill>
              <a:latin typeface="Helvetica Neue Light"/>
            </a:endParaRPr>
          </a:p>
          <a:p>
            <a:pPr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fr-FR" b="1" dirty="0">
                <a:solidFill>
                  <a:srgbClr val="376092"/>
                </a:solidFill>
                <a:latin typeface="Helvetica Neue Light"/>
              </a:rPr>
              <a:t> </a:t>
            </a:r>
            <a:r>
              <a:rPr lang="fr-FR" b="1" i="1" dirty="0" err="1">
                <a:solidFill>
                  <a:srgbClr val="77933C"/>
                </a:solidFill>
                <a:latin typeface="Helvetica Neue Light"/>
              </a:rPr>
              <a:t>Vitis</a:t>
            </a:r>
            <a:r>
              <a:rPr lang="fr-FR" b="1" i="1" dirty="0">
                <a:solidFill>
                  <a:srgbClr val="77933C"/>
                </a:solidFill>
                <a:latin typeface="Helvetica Neue Light"/>
              </a:rPr>
              <a:t> (INRA)</a:t>
            </a:r>
            <a:endParaRPr lang="fr-FR" b="1" i="1" dirty="0">
              <a:solidFill>
                <a:srgbClr val="376092"/>
              </a:solidFill>
              <a:latin typeface="Helvetica Neue Light"/>
            </a:endParaRPr>
          </a:p>
          <a:p>
            <a:pPr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fr-FR" b="1" dirty="0">
                <a:solidFill>
                  <a:srgbClr val="376092"/>
                </a:solidFill>
                <a:latin typeface="Helvetica Neue Light"/>
              </a:rPr>
              <a:t> </a:t>
            </a:r>
            <a:r>
              <a:rPr lang="fr-FR" b="1" dirty="0" err="1">
                <a:solidFill>
                  <a:srgbClr val="376092"/>
                </a:solidFill>
                <a:latin typeface="Helvetica Neue Light"/>
              </a:rPr>
              <a:t>Wheat</a:t>
            </a:r>
            <a:r>
              <a:rPr lang="fr-FR" b="1" dirty="0">
                <a:solidFill>
                  <a:srgbClr val="376092"/>
                </a:solidFill>
                <a:latin typeface="Helvetica Neue Light"/>
              </a:rPr>
              <a:t> (CIMMYT + INRAE) </a:t>
            </a:r>
          </a:p>
          <a:p>
            <a:pPr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fr-FR" b="1" i="1" dirty="0">
                <a:solidFill>
                  <a:srgbClr val="7F7F7F"/>
                </a:solidFill>
                <a:latin typeface="Helvetica Neue Light"/>
              </a:rPr>
              <a:t> </a:t>
            </a:r>
            <a:r>
              <a:rPr lang="fr-FR" b="1" i="1" dirty="0">
                <a:solidFill>
                  <a:schemeClr val="accent3">
                    <a:lumMod val="75000"/>
                  </a:schemeClr>
                </a:solidFill>
                <a:latin typeface="Helvetica Neue Light"/>
              </a:rPr>
              <a:t>Woody </a:t>
            </a:r>
            <a:r>
              <a:rPr lang="fr-FR" b="1" i="1" dirty="0" err="1">
                <a:solidFill>
                  <a:schemeClr val="accent3">
                    <a:lumMod val="75000"/>
                  </a:schemeClr>
                </a:solidFill>
                <a:latin typeface="Helvetica Neue Light"/>
              </a:rPr>
              <a:t>species</a:t>
            </a:r>
            <a:endParaRPr lang="fr-FR" b="1" i="1" dirty="0">
              <a:solidFill>
                <a:schemeClr val="accent3">
                  <a:lumMod val="75000"/>
                </a:schemeClr>
              </a:solidFill>
              <a:latin typeface="Helvetica Neue Light"/>
            </a:endParaRPr>
          </a:p>
          <a:p>
            <a:pPr>
              <a:buClr>
                <a:srgbClr val="4977C4"/>
              </a:buClr>
              <a:buSzPct val="124000"/>
              <a:buFont typeface="Arial"/>
              <a:buChar char="•"/>
              <a:defRPr/>
            </a:pPr>
            <a:r>
              <a:rPr lang="fr-FR" b="1" dirty="0">
                <a:solidFill>
                  <a:srgbClr val="376092"/>
                </a:solidFill>
                <a:latin typeface="Helvetica Neue Light"/>
              </a:rPr>
              <a:t> Yam</a:t>
            </a:r>
          </a:p>
        </p:txBody>
      </p:sp>
    </p:spTree>
    <p:extLst>
      <p:ext uri="{BB962C8B-B14F-4D97-AF65-F5344CB8AC3E}">
        <p14:creationId xmlns:p14="http://schemas.microsoft.com/office/powerpoint/2010/main" val="1637934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4943872" y="3501868"/>
            <a:ext cx="2448272" cy="122327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2" descr="Crop Ontology logo (complete)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9897" y="3717032"/>
            <a:ext cx="1971271" cy="713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8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9351" y="-963915"/>
            <a:ext cx="842010" cy="959281"/>
          </a:xfrm>
          <a:prstGeom prst="rect">
            <a:avLst/>
          </a:prstGeom>
        </p:spPr>
      </p:pic>
      <p:pic>
        <p:nvPicPr>
          <p:cNvPr id="6" name="Image 8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296"/>
          <a:stretch/>
        </p:blipFill>
        <p:spPr>
          <a:xfrm>
            <a:off x="7579147" y="-948274"/>
            <a:ext cx="565232" cy="815922"/>
          </a:xfrm>
          <a:prstGeom prst="rect">
            <a:avLst/>
          </a:prstGeom>
        </p:spPr>
      </p:pic>
      <p:pic>
        <p:nvPicPr>
          <p:cNvPr id="2051" name="Picture 3" descr="H:\LEO\presentations phenoharmonis LEO\IBP_logo_rond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7828" y="1230354"/>
            <a:ext cx="726286" cy="69507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41980" y="1955625"/>
            <a:ext cx="2063156" cy="32095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3090379" y="906149"/>
            <a:ext cx="1367073" cy="971804"/>
            <a:chOff x="6337763" y="0"/>
            <a:chExt cx="2410701" cy="190993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" name="Rectangle 2"/>
            <p:cNvSpPr/>
            <p:nvPr/>
          </p:nvSpPr>
          <p:spPr>
            <a:xfrm>
              <a:off x="6337763" y="0"/>
              <a:ext cx="2410701" cy="190993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5" name="Picture 7"/>
            <p:cNvPicPr>
              <a:picLocks noChangeAspect="1" noChangeArrowheads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559128" y="1338202"/>
              <a:ext cx="1945208" cy="4346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431312" y="546114"/>
              <a:ext cx="1630089" cy="3714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444208" y="906154"/>
              <a:ext cx="1566843" cy="467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9233" y="164941"/>
              <a:ext cx="1692914" cy="406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9380" y="1364974"/>
            <a:ext cx="659609" cy="5217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20354" y="1982225"/>
            <a:ext cx="628634" cy="33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31837" y="2445063"/>
            <a:ext cx="567318" cy="520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90378" y="3081718"/>
            <a:ext cx="457610" cy="491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>
            <a:cxnSpLocks/>
            <a:stCxn id="2052" idx="2"/>
            <a:endCxn id="2" idx="1"/>
          </p:cNvCxnSpPr>
          <p:nvPr/>
        </p:nvCxnSpPr>
        <p:spPr>
          <a:xfrm>
            <a:off x="2973559" y="2276581"/>
            <a:ext cx="2328855" cy="1404432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54" idx="1"/>
            <a:endCxn id="2" idx="7"/>
          </p:cNvCxnSpPr>
          <p:nvPr/>
        </p:nvCxnSpPr>
        <p:spPr>
          <a:xfrm>
            <a:off x="6842705" y="1646239"/>
            <a:ext cx="190899" cy="2034774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9471" y="5316034"/>
            <a:ext cx="2470994" cy="122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46896" y="4766345"/>
            <a:ext cx="1296144" cy="458850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4" name="Straight Arrow Connector 33"/>
          <p:cNvCxnSpPr>
            <a:endCxn id="2" idx="3"/>
          </p:cNvCxnSpPr>
          <p:nvPr/>
        </p:nvCxnSpPr>
        <p:spPr>
          <a:xfrm flipV="1">
            <a:off x="3868325" y="4545999"/>
            <a:ext cx="1434089" cy="33189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2061" name="Picture 13"/>
          <p:cNvPicPr>
            <a:picLocks noChangeAspect="1" noChangeArrowheads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74" t="3631" r="7182" b="6039"/>
          <a:stretch/>
        </p:blipFill>
        <p:spPr bwMode="auto">
          <a:xfrm>
            <a:off x="8799604" y="4931774"/>
            <a:ext cx="766636" cy="747864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Straight Arrow Connector 37"/>
          <p:cNvCxnSpPr>
            <a:cxnSpLocks/>
            <a:stCxn id="2061" idx="1"/>
            <a:endCxn id="2" idx="5"/>
          </p:cNvCxnSpPr>
          <p:nvPr/>
        </p:nvCxnSpPr>
        <p:spPr>
          <a:xfrm flipH="1" flipV="1">
            <a:off x="7033604" y="4546000"/>
            <a:ext cx="1766001" cy="759707"/>
          </a:xfrm>
          <a:prstGeom prst="straightConnector1">
            <a:avLst/>
          </a:prstGeom>
          <a:ln>
            <a:prstDash val="dash"/>
            <a:headEnd type="arrow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017764" y="103608"/>
            <a:ext cx="6364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Where is Crop Ontology applied?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6472620" y="4725144"/>
            <a:ext cx="221666" cy="700824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5" name="Picture 14" descr="CIMMYT.jpg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0453" y="5939139"/>
            <a:ext cx="556139" cy="417104"/>
          </a:xfrm>
          <a:prstGeom prst="rect">
            <a:avLst/>
          </a:prstGeom>
        </p:spPr>
      </p:pic>
      <p:pic>
        <p:nvPicPr>
          <p:cNvPr id="31" name="Image 8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296"/>
          <a:stretch/>
        </p:blipFill>
        <p:spPr>
          <a:xfrm>
            <a:off x="9987336" y="848705"/>
            <a:ext cx="511818" cy="587381"/>
          </a:xfrm>
          <a:prstGeom prst="rect">
            <a:avLst/>
          </a:prstGeom>
        </p:spPr>
      </p:pic>
      <p:pic>
        <p:nvPicPr>
          <p:cNvPr id="32" name="Image 8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296"/>
          <a:stretch/>
        </p:blipFill>
        <p:spPr>
          <a:xfrm>
            <a:off x="5719382" y="5400502"/>
            <a:ext cx="459913" cy="5278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23487" y="5504175"/>
            <a:ext cx="1746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CGIAR </a:t>
            </a:r>
          </a:p>
          <a:p>
            <a:r>
              <a:rPr lang="en-US" sz="2400" dirty="0"/>
              <a:t> repositories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757088" y="1499322"/>
            <a:ext cx="1394193" cy="676891"/>
          </a:xfrm>
          <a:prstGeom prst="rect">
            <a:avLst/>
          </a:prstGeom>
        </p:spPr>
      </p:pic>
      <p:cxnSp>
        <p:nvCxnSpPr>
          <p:cNvPr id="37" name="Straight Arrow Connector 36"/>
          <p:cNvCxnSpPr>
            <a:cxnSpLocks/>
            <a:stCxn id="36" idx="2"/>
            <a:endCxn id="2" idx="0"/>
          </p:cNvCxnSpPr>
          <p:nvPr/>
        </p:nvCxnSpPr>
        <p:spPr>
          <a:xfrm>
            <a:off x="5454184" y="2176212"/>
            <a:ext cx="713824" cy="1325656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9" name="Picture 38" descr="Capture d'écran 2017-01-24 16.41.12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4994" y="5695394"/>
            <a:ext cx="1933006" cy="575789"/>
          </a:xfrm>
          <a:prstGeom prst="rect">
            <a:avLst/>
          </a:prstGeom>
        </p:spPr>
      </p:pic>
      <p:cxnSp>
        <p:nvCxnSpPr>
          <p:cNvPr id="40" name="Straight Arrow Connector 39"/>
          <p:cNvCxnSpPr>
            <a:endCxn id="2" idx="2"/>
          </p:cNvCxnSpPr>
          <p:nvPr/>
        </p:nvCxnSpPr>
        <p:spPr>
          <a:xfrm>
            <a:off x="3184574" y="3881752"/>
            <a:ext cx="1759298" cy="231755"/>
          </a:xfrm>
          <a:prstGeom prst="straightConnector1">
            <a:avLst/>
          </a:prstGeom>
          <a:ln>
            <a:prstDash val="dash"/>
            <a:headEnd type="arrow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6" name="Picture 15" descr="Capture d'écran 2017-04-18 22.42.07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6196" y="3376907"/>
            <a:ext cx="757436" cy="535747"/>
          </a:xfrm>
          <a:prstGeom prst="rect">
            <a:avLst/>
          </a:prstGeom>
        </p:spPr>
      </p:pic>
      <p:pic>
        <p:nvPicPr>
          <p:cNvPr id="18" name="Picture 17" descr="Capture d'écran 2017-04-18 22.45.41.png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3601" y="3839675"/>
            <a:ext cx="1183058" cy="365287"/>
          </a:xfrm>
          <a:prstGeom prst="rect">
            <a:avLst/>
          </a:prstGeom>
        </p:spPr>
      </p:pic>
      <p:pic>
        <p:nvPicPr>
          <p:cNvPr id="45" name="Picture 17" descr="Crop Ontology logo short (CO only).png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0"/>
            <a:ext cx="1259632" cy="81961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24000" y="2656960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WheatIS</a:t>
            </a:r>
            <a:r>
              <a:rPr lang="en-US" b="1" dirty="0"/>
              <a:t> Interoperability</a:t>
            </a:r>
          </a:p>
          <a:p>
            <a:r>
              <a:rPr lang="en-US" b="1" dirty="0"/>
              <a:t>Cookbook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3619273" y="3081717"/>
            <a:ext cx="1412702" cy="800034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44" name="Picture 6" descr="https://pbs.twimg.com/profile_images/497015367391121408/_cWXo-vA.jpeg">
            <a:extLst>
              <a:ext uri="{FF2B5EF4-FFF2-40B4-BE49-F238E27FC236}">
                <a16:creationId xmlns:a16="http://schemas.microsoft.com/office/drawing/2014/main" id="{6C19DA35-E86B-5146-84D5-517E9D491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44379" y="3573016"/>
            <a:ext cx="942752" cy="94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C78D65AC-9E87-7D45-97C4-E015D422E52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054025" y="2902837"/>
            <a:ext cx="1325190" cy="701571"/>
          </a:xfrm>
          <a:prstGeom prst="rect">
            <a:avLst/>
          </a:prstGeom>
        </p:spPr>
      </p:pic>
      <p:pic>
        <p:nvPicPr>
          <p:cNvPr id="47" name="Shape 100" descr="brapi_logo.png">
            <a:extLst>
              <a:ext uri="{FF2B5EF4-FFF2-40B4-BE49-F238E27FC236}">
                <a16:creationId xmlns:a16="http://schemas.microsoft.com/office/drawing/2014/main" id="{18B5608E-9FAD-AA44-BCA0-D8D32E280213}"/>
              </a:ext>
            </a:extLst>
          </p:cNvPr>
          <p:cNvPicPr preferRelativeResize="0"/>
          <p:nvPr/>
        </p:nvPicPr>
        <p:blipFill>
          <a:blip r:embed="rId2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062" y="2156623"/>
            <a:ext cx="1533067" cy="3062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traight Arrow Connector 26">
            <a:extLst>
              <a:ext uri="{FF2B5EF4-FFF2-40B4-BE49-F238E27FC236}">
                <a16:creationId xmlns:a16="http://schemas.microsoft.com/office/drawing/2014/main" id="{DC1E1814-69DF-0B4E-9DBF-A5B4DB3475B1}"/>
              </a:ext>
            </a:extLst>
          </p:cNvPr>
          <p:cNvCxnSpPr>
            <a:cxnSpLocks/>
            <a:stCxn id="47" idx="1"/>
            <a:endCxn id="2" idx="7"/>
          </p:cNvCxnSpPr>
          <p:nvPr/>
        </p:nvCxnSpPr>
        <p:spPr>
          <a:xfrm flipH="1">
            <a:off x="7033603" y="2309737"/>
            <a:ext cx="396458" cy="1371276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9" name="Straight Arrow Connector 26">
            <a:extLst>
              <a:ext uri="{FF2B5EF4-FFF2-40B4-BE49-F238E27FC236}">
                <a16:creationId xmlns:a16="http://schemas.microsoft.com/office/drawing/2014/main" id="{E31EA1F6-F111-F743-90F7-8B968CAB0608}"/>
              </a:ext>
            </a:extLst>
          </p:cNvPr>
          <p:cNvCxnSpPr>
            <a:cxnSpLocks/>
            <a:stCxn id="46" idx="1"/>
            <a:endCxn id="2" idx="6"/>
          </p:cNvCxnSpPr>
          <p:nvPr/>
        </p:nvCxnSpPr>
        <p:spPr>
          <a:xfrm flipH="1">
            <a:off x="7392145" y="3253622"/>
            <a:ext cx="661881" cy="859884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1" name="Straight Arrow Connector 26">
            <a:extLst>
              <a:ext uri="{FF2B5EF4-FFF2-40B4-BE49-F238E27FC236}">
                <a16:creationId xmlns:a16="http://schemas.microsoft.com/office/drawing/2014/main" id="{24303094-917C-C848-A01C-5EC999663CEF}"/>
              </a:ext>
            </a:extLst>
          </p:cNvPr>
          <p:cNvCxnSpPr>
            <a:cxnSpLocks/>
            <a:stCxn id="44" idx="1"/>
            <a:endCxn id="2" idx="6"/>
          </p:cNvCxnSpPr>
          <p:nvPr/>
        </p:nvCxnSpPr>
        <p:spPr>
          <a:xfrm flipH="1">
            <a:off x="7392145" y="4044392"/>
            <a:ext cx="752235" cy="69114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54" name="Picture 21" descr="Capture d'écran 2017-04-19 07.59.16.png">
            <a:extLst>
              <a:ext uri="{FF2B5EF4-FFF2-40B4-BE49-F238E27FC236}">
                <a16:creationId xmlns:a16="http://schemas.microsoft.com/office/drawing/2014/main" id="{E8E661C6-977F-CA42-8678-F117E7A4A17F}"/>
              </a:ext>
            </a:extLst>
          </p:cNvPr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2705" y="1348913"/>
            <a:ext cx="1655049" cy="59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05436"/>
      </p:ext>
    </p:extLst>
  </p:cSld>
  <p:clrMapOvr>
    <a:masterClrMapping/>
  </p:clrMapOvr>
</p:sld>
</file>

<file path=ppt/theme/theme1.xml><?xml version="1.0" encoding="utf-8"?>
<a:theme xmlns:a="http://schemas.openxmlformats.org/drawingml/2006/main" name="1_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2082</Words>
  <Application>Microsoft Macintosh PowerPoint</Application>
  <PresentationFormat>Grand écran</PresentationFormat>
  <Paragraphs>593</Paragraphs>
  <Slides>52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52</vt:i4>
      </vt:variant>
    </vt:vector>
  </HeadingPairs>
  <TitlesOfParts>
    <vt:vector size="66" baseType="lpstr">
      <vt:lpstr>Arial</vt:lpstr>
      <vt:lpstr>Arial Black</vt:lpstr>
      <vt:lpstr>Arial Narrow</vt:lpstr>
      <vt:lpstr>Calibri</vt:lpstr>
      <vt:lpstr>Calibri Light</vt:lpstr>
      <vt:lpstr>Corbel</vt:lpstr>
      <vt:lpstr>Courier New</vt:lpstr>
      <vt:lpstr>Helvetica Neue Light</vt:lpstr>
      <vt:lpstr>Raleway</vt:lpstr>
      <vt:lpstr>Symbol</vt:lpstr>
      <vt:lpstr>Times</vt:lpstr>
      <vt:lpstr>Trebuchet MS</vt:lpstr>
      <vt:lpstr>Wingdings</vt:lpstr>
      <vt:lpstr>1_Thème Office</vt:lpstr>
      <vt:lpstr>Crop ontology</vt:lpstr>
      <vt:lpstr>Semantic in a nutshell</vt:lpstr>
      <vt:lpstr>Semantic</vt:lpstr>
      <vt:lpstr>Semantic Inference</vt:lpstr>
      <vt:lpstr>Présentation PowerPoint</vt:lpstr>
      <vt:lpstr>CROP ONTOLOGY and Planteome</vt:lpstr>
      <vt:lpstr>Présentation PowerPoint</vt:lpstr>
      <vt:lpstr>Présentation PowerPoint</vt:lpstr>
      <vt:lpstr>Présentation PowerPoint</vt:lpstr>
      <vt:lpstr>A Growing Community Of Practice</vt:lpstr>
      <vt:lpstr>Présentation PowerPoint</vt:lpstr>
      <vt:lpstr>Specialized vocabularies</vt:lpstr>
      <vt:lpstr>Présentation PowerPoint</vt:lpstr>
      <vt:lpstr>Présentation PowerPoint</vt:lpstr>
      <vt:lpstr>CROP ONTOLOGY in miappe</vt:lpstr>
      <vt:lpstr>Context</vt:lpstr>
      <vt:lpstr>Standard model</vt:lpstr>
      <vt:lpstr>Standard model</vt:lpstr>
      <vt:lpstr>Standard model</vt:lpstr>
      <vt:lpstr>Standard model</vt:lpstr>
      <vt:lpstr>Controlled Vocabulary Challenge</vt:lpstr>
      <vt:lpstr>Controlled Vocabulary Challenge</vt:lpstr>
      <vt:lpstr>Controlled Vocabulary Challenge</vt:lpstr>
      <vt:lpstr>Controlled Vocabulary Challenge</vt:lpstr>
      <vt:lpstr>Controlled Vocabulary Challenge</vt:lpstr>
      <vt:lpstr>Tree Variable example1 https://urgi.versailles.inra.fr/ontologyportal#termIdentifier=CO_357:0000019</vt:lpstr>
      <vt:lpstr>Tree Variable example2 https://urgi.versailles.inra.fr/ontologyportal#termIdentifier=CO_357:0000082 </vt:lpstr>
      <vt:lpstr>Environnemental Variable example</vt:lpstr>
      <vt:lpstr>Crop Variable example</vt:lpstr>
      <vt:lpstr>Crop Ontology repositories and workflow</vt:lpstr>
      <vt:lpstr>Wheat CROP Ontology </vt:lpstr>
      <vt:lpstr>Wheat Trait Ontologies</vt:lpstr>
      <vt:lpstr>An ontology for Wheat</vt:lpstr>
      <vt:lpstr>First Hands On</vt:lpstr>
      <vt:lpstr>Fill TDv5 for the following variables</vt:lpstr>
      <vt:lpstr>Wheat Variable exemple : Variable</vt:lpstr>
      <vt:lpstr>Wheat Variable exemple : Variable</vt:lpstr>
      <vt:lpstr>One Trait with multiple variables</vt:lpstr>
      <vt:lpstr>Présentation PowerPoint</vt:lpstr>
      <vt:lpstr>Présentation PowerPoint</vt:lpstr>
      <vt:lpstr>Yield: many variables</vt:lpstr>
      <vt:lpstr>Variable by stage Combination</vt:lpstr>
      <vt:lpstr>Hands On</vt:lpstr>
      <vt:lpstr>Variable annotation</vt:lpstr>
      <vt:lpstr>Variable annotation</vt:lpstr>
      <vt:lpstr>Variable annotation</vt:lpstr>
      <vt:lpstr>Phenology handling, the woOdy plant ontology example</vt:lpstr>
      <vt:lpstr>BBCH scale, Woody Plant ontology example</vt:lpstr>
      <vt:lpstr>BBCH scale, Woody Plant ontology example</vt:lpstr>
      <vt:lpstr>Application to your variables</vt:lpstr>
      <vt:lpstr>How to contribute?</vt:lpstr>
      <vt:lpstr>Variable viewer https://urgi.versailles.inra.fr/ephesis/ephesis/ontologyportal.do#termIdentifier=CO_357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Cyril Pommier</dc:creator>
  <cp:lastModifiedBy>Cyril Pommier</cp:lastModifiedBy>
  <cp:revision>2</cp:revision>
  <dcterms:created xsi:type="dcterms:W3CDTF">2021-09-22T15:12:43Z</dcterms:created>
  <dcterms:modified xsi:type="dcterms:W3CDTF">2021-09-22T15:31:35Z</dcterms:modified>
</cp:coreProperties>
</file>